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4" r:id="rId3"/>
    <p:sldId id="316" r:id="rId4"/>
    <p:sldId id="313" r:id="rId5"/>
    <p:sldId id="314" r:id="rId6"/>
    <p:sldId id="319" r:id="rId7"/>
    <p:sldId id="317" r:id="rId8"/>
    <p:sldId id="322" r:id="rId9"/>
    <p:sldId id="320" r:id="rId10"/>
    <p:sldId id="295" r:id="rId11"/>
    <p:sldId id="325" r:id="rId12"/>
    <p:sldId id="326" r:id="rId13"/>
    <p:sldId id="296" r:id="rId14"/>
    <p:sldId id="323" r:id="rId15"/>
    <p:sldId id="298" r:id="rId16"/>
    <p:sldId id="318" r:id="rId17"/>
    <p:sldId id="324" r:id="rId18"/>
    <p:sldId id="259" r:id="rId1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&quot;%username%&quot;" initials="&quot;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000099"/>
    <a:srgbClr val="9AFF67"/>
    <a:srgbClr val="F78E1E"/>
    <a:srgbClr val="002A6C"/>
    <a:srgbClr val="777777"/>
    <a:srgbClr val="7AC142"/>
    <a:srgbClr val="000066"/>
    <a:srgbClr val="0033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69" autoAdjust="0"/>
    <p:restoredTop sz="89698" autoAdjust="0"/>
  </p:normalViewPr>
  <p:slideViewPr>
    <p:cSldViewPr snapToGrid="0">
      <p:cViewPr varScale="1">
        <p:scale>
          <a:sx n="110" d="100"/>
          <a:sy n="110" d="100"/>
        </p:scale>
        <p:origin x="-1632" y="-78"/>
      </p:cViewPr>
      <p:guideLst>
        <p:guide orient="horz" pos="1871"/>
        <p:guide pos="4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7ACB0-15EB-4A08-B8BA-64694CCEC181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806708-8E3D-4B56-9EC6-B8D56E768ED2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en-US" sz="1400" b="1" dirty="0"/>
            <a:t>DIRECTORATE</a:t>
          </a:r>
        </a:p>
      </dgm:t>
    </dgm:pt>
    <dgm:pt modelId="{D9CE23E3-15E7-44BF-BC91-C327B80589D4}" type="parTrans" cxnId="{BEF37D48-80D4-40A7-A093-0504A33C467A}">
      <dgm:prSet/>
      <dgm:spPr/>
      <dgm:t>
        <a:bodyPr/>
        <a:lstStyle/>
        <a:p>
          <a:pPr algn="ctr"/>
          <a:endParaRPr lang="en-US"/>
        </a:p>
      </dgm:t>
    </dgm:pt>
    <dgm:pt modelId="{2FD22E62-FE06-49A1-B252-FC3374DFB6A6}" type="sibTrans" cxnId="{BEF37D48-80D4-40A7-A093-0504A33C467A}">
      <dgm:prSet/>
      <dgm:spPr/>
      <dgm:t>
        <a:bodyPr/>
        <a:lstStyle/>
        <a:p>
          <a:pPr algn="ctr"/>
          <a:endParaRPr lang="en-US"/>
        </a:p>
      </dgm:t>
    </dgm:pt>
    <dgm:pt modelId="{25CCA5C0-5008-484A-8C32-1F3670E849D4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endParaRPr lang="en-US" sz="1400" b="1" dirty="0"/>
        </a:p>
        <a:p>
          <a:pPr algn="ctr"/>
          <a:endParaRPr lang="en-US" sz="1400" b="1" dirty="0" smtClean="0"/>
        </a:p>
        <a:p>
          <a:pPr algn="ctr"/>
          <a:endParaRPr lang="en-US" sz="1400" b="1" dirty="0" smtClean="0"/>
        </a:p>
        <a:p>
          <a:pPr algn="ctr"/>
          <a:r>
            <a:rPr lang="en-US" sz="1400" b="1" dirty="0" smtClean="0"/>
            <a:t>CLINICAL SOCIAL WORK SECTION</a:t>
          </a:r>
        </a:p>
        <a:p>
          <a:pPr algn="ctr"/>
          <a:endParaRPr lang="en-US" sz="1400" b="1" dirty="0" smtClean="0"/>
        </a:p>
        <a:p>
          <a:pPr algn="ctr"/>
          <a:endParaRPr lang="en-US" sz="1400" b="1" dirty="0" smtClean="0"/>
        </a:p>
        <a:p>
          <a:pPr algn="ctr"/>
          <a:r>
            <a:rPr lang="en-US" sz="1400" b="1" dirty="0" smtClean="0"/>
            <a:t>Disability</a:t>
          </a:r>
        </a:p>
        <a:p>
          <a:pPr algn="ctr"/>
          <a:r>
            <a:rPr lang="en-US" sz="1400" b="1" dirty="0" smtClean="0"/>
            <a:t>Occupational Therapy</a:t>
          </a:r>
        </a:p>
        <a:p>
          <a:pPr algn="ctr"/>
          <a:r>
            <a:rPr lang="en-US" sz="1400" b="1" dirty="0" smtClean="0"/>
            <a:t>Clinical Psychology</a:t>
          </a:r>
        </a:p>
        <a:p>
          <a:pPr algn="ctr"/>
          <a:r>
            <a:rPr lang="en-US" sz="1400" b="1" dirty="0" smtClean="0"/>
            <a:t>Palliative Care</a:t>
          </a:r>
        </a:p>
        <a:p>
          <a:pPr algn="ctr"/>
          <a:r>
            <a:rPr lang="en-US" sz="1400" b="1" dirty="0" smtClean="0"/>
            <a:t>Substance Abuse</a:t>
          </a:r>
        </a:p>
        <a:p>
          <a:pPr algn="ctr"/>
          <a:r>
            <a:rPr lang="en-US" sz="1400" b="1" dirty="0" smtClean="0"/>
            <a:t>HIV/AIDS</a:t>
          </a:r>
        </a:p>
        <a:p>
          <a:pPr algn="ctr"/>
          <a:r>
            <a:rPr lang="en-US" sz="1400" b="1" dirty="0" smtClean="0"/>
            <a:t>Albinism</a:t>
          </a:r>
        </a:p>
        <a:p>
          <a:pPr algn="ctr"/>
          <a:r>
            <a:rPr lang="en-US" sz="1400" b="1" dirty="0" smtClean="0"/>
            <a:t>Social Marketing</a:t>
          </a:r>
        </a:p>
        <a:p>
          <a:pPr algn="ctr"/>
          <a:endParaRPr lang="en-US" sz="1400" b="1" dirty="0" smtClean="0"/>
        </a:p>
        <a:p>
          <a:pPr algn="ctr"/>
          <a:endParaRPr lang="en-US" sz="1400" b="1" dirty="0" smtClean="0"/>
        </a:p>
        <a:p>
          <a:pPr algn="ctr"/>
          <a:endParaRPr lang="en-US" sz="1400" b="1" dirty="0" smtClean="0"/>
        </a:p>
        <a:p>
          <a:pPr algn="ctr"/>
          <a:endParaRPr lang="en-US" sz="1400" b="1" dirty="0" smtClean="0"/>
        </a:p>
        <a:p>
          <a:pPr algn="ctr"/>
          <a:endParaRPr lang="en-US" sz="1400" b="1" dirty="0" smtClean="0"/>
        </a:p>
        <a:p>
          <a:pPr algn="ctr"/>
          <a:endParaRPr lang="en-US" sz="1400" b="1" dirty="0" smtClean="0"/>
        </a:p>
        <a:p>
          <a:pPr algn="ctr"/>
          <a:endParaRPr lang="en-US" sz="1400" b="1" dirty="0" smtClean="0"/>
        </a:p>
      </dgm:t>
    </dgm:pt>
    <dgm:pt modelId="{EA6B1A68-F14B-4DF1-8548-8670F353A0A0}" type="parTrans" cxnId="{518BA6B5-BB72-4D34-84F6-15E0D687F811}">
      <dgm:prSet/>
      <dgm:spPr/>
      <dgm:t>
        <a:bodyPr/>
        <a:lstStyle/>
        <a:p>
          <a:pPr algn="ctr"/>
          <a:endParaRPr lang="en-US"/>
        </a:p>
      </dgm:t>
    </dgm:pt>
    <dgm:pt modelId="{44071A31-C79B-45E4-9DB6-93D4AF0932AC}" type="sibTrans" cxnId="{518BA6B5-BB72-4D34-84F6-15E0D687F811}">
      <dgm:prSet/>
      <dgm:spPr/>
      <dgm:t>
        <a:bodyPr/>
        <a:lstStyle/>
        <a:p>
          <a:pPr algn="ctr"/>
          <a:endParaRPr lang="en-US"/>
        </a:p>
      </dgm:t>
    </dgm:pt>
    <dgm:pt modelId="{92FD7548-120E-4909-84A4-75DD5E76C9A6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endParaRPr lang="en-US" sz="1200" b="1" dirty="0" smtClean="0"/>
        </a:p>
        <a:p>
          <a:pPr algn="ctr"/>
          <a:endParaRPr lang="en-US" sz="1200" b="1" dirty="0" smtClean="0"/>
        </a:p>
        <a:p>
          <a:pPr algn="ctr"/>
          <a:endParaRPr lang="en-US" sz="1200" b="1" dirty="0" smtClean="0"/>
        </a:p>
        <a:p>
          <a:pPr algn="ctr"/>
          <a:endParaRPr lang="en-US" sz="1200" b="1" dirty="0" smtClean="0"/>
        </a:p>
        <a:p>
          <a:pPr algn="ctr"/>
          <a:endParaRPr lang="en-US" sz="1200" b="1" dirty="0" smtClean="0"/>
        </a:p>
        <a:p>
          <a:pPr algn="ctr"/>
          <a:endParaRPr lang="en-US" sz="1200" b="1" dirty="0" smtClean="0"/>
        </a:p>
        <a:p>
          <a:pPr algn="ctr"/>
          <a:endParaRPr lang="en-US" sz="1200" b="1" dirty="0" smtClean="0"/>
        </a:p>
        <a:p>
          <a:pPr algn="ctr"/>
          <a:endParaRPr lang="en-US" sz="1200" b="1" dirty="0" smtClean="0"/>
        </a:p>
        <a:p>
          <a:pPr algn="ctr"/>
          <a:endParaRPr lang="en-US" sz="1400" b="1" dirty="0" smtClean="0"/>
        </a:p>
        <a:p>
          <a:pPr algn="ctr"/>
          <a:endParaRPr lang="en-US" sz="1400" b="1" dirty="0" smtClean="0"/>
        </a:p>
        <a:p>
          <a:pPr algn="ctr"/>
          <a:r>
            <a:rPr lang="en-US" sz="1400" b="1" dirty="0" smtClean="0"/>
            <a:t>CHILDRENS</a:t>
          </a:r>
        </a:p>
        <a:p>
          <a:pPr algn="ctr"/>
          <a:r>
            <a:rPr lang="en-US" sz="1400" b="1" dirty="0" smtClean="0"/>
            <a:t>SERVICES SECTION</a:t>
          </a:r>
        </a:p>
        <a:p>
          <a:pPr algn="ctr"/>
          <a:endParaRPr lang="en-US" sz="1400" b="1" dirty="0" smtClean="0"/>
        </a:p>
        <a:p>
          <a:pPr algn="ctr"/>
          <a:r>
            <a:rPr lang="en-US" sz="1400" b="1" dirty="0" smtClean="0"/>
            <a:t>Street Children</a:t>
          </a:r>
        </a:p>
        <a:p>
          <a:pPr algn="ctr"/>
          <a:r>
            <a:rPr lang="en-US" sz="1400" b="1" dirty="0" smtClean="0"/>
            <a:t>Children's Estate</a:t>
          </a:r>
        </a:p>
        <a:p>
          <a:pPr algn="ctr"/>
          <a:r>
            <a:rPr lang="en-US" sz="1400" b="1" dirty="0" smtClean="0"/>
            <a:t>OVC Program</a:t>
          </a:r>
        </a:p>
        <a:p>
          <a:pPr algn="ctr"/>
          <a:r>
            <a:rPr lang="en-US" sz="1400" b="1" dirty="0" smtClean="0"/>
            <a:t>Child Protection</a:t>
          </a:r>
        </a:p>
        <a:p>
          <a:pPr algn="ctr"/>
          <a:r>
            <a:rPr lang="en-US" sz="1400" b="1" dirty="0" smtClean="0"/>
            <a:t>Custody Cases</a:t>
          </a:r>
        </a:p>
        <a:p>
          <a:pPr algn="ctr"/>
          <a:r>
            <a:rPr lang="en-US" sz="1400" b="1" dirty="0" smtClean="0"/>
            <a:t>Adoptions</a:t>
          </a:r>
        </a:p>
        <a:p>
          <a:pPr algn="ctr"/>
          <a:r>
            <a:rPr lang="en-US" sz="1400" b="1" dirty="0" smtClean="0"/>
            <a:t>Child Placement</a:t>
          </a:r>
        </a:p>
        <a:p>
          <a:pPr algn="ctr"/>
          <a:r>
            <a:rPr lang="en-US" sz="1400" b="1" dirty="0" smtClean="0"/>
            <a:t>Child  Maintenance</a:t>
          </a:r>
        </a:p>
        <a:p>
          <a:pPr algn="ctr"/>
          <a:r>
            <a:rPr lang="en-US" sz="1400" b="1" dirty="0" smtClean="0"/>
            <a:t>Schools Social  Work</a:t>
          </a:r>
        </a:p>
        <a:p>
          <a:pPr algn="ctr"/>
          <a:r>
            <a:rPr lang="en-US" sz="1400" b="1" dirty="0" smtClean="0"/>
            <a:t>Forensic Social Work</a:t>
          </a:r>
        </a:p>
        <a:p>
          <a:pPr algn="ctr"/>
          <a:r>
            <a:rPr lang="en-US" sz="1400" b="1" dirty="0" smtClean="0"/>
            <a:t>Social Marketing</a:t>
          </a:r>
        </a:p>
        <a:p>
          <a:pPr algn="ctr"/>
          <a:endParaRPr lang="en-US" sz="1400" b="1" dirty="0" smtClean="0"/>
        </a:p>
        <a:p>
          <a:pPr algn="ctr"/>
          <a:endParaRPr lang="en-US" sz="1400" b="1" dirty="0" smtClean="0"/>
        </a:p>
        <a:p>
          <a:pPr algn="ctr"/>
          <a:endParaRPr lang="en-US" sz="1400" b="1" dirty="0" smtClean="0"/>
        </a:p>
        <a:p>
          <a:pPr algn="ctr"/>
          <a:endParaRPr lang="en-US" sz="1400" b="1" dirty="0" smtClean="0"/>
        </a:p>
        <a:p>
          <a:pPr algn="ctr"/>
          <a:endParaRPr lang="en-US" sz="1200" b="1" dirty="0" smtClean="0"/>
        </a:p>
        <a:p>
          <a:pPr algn="ctr"/>
          <a:endParaRPr lang="en-US" sz="1200" b="1" dirty="0" smtClean="0"/>
        </a:p>
        <a:p>
          <a:pPr algn="ctr"/>
          <a:endParaRPr lang="en-US" sz="1200" b="1" dirty="0" smtClean="0"/>
        </a:p>
        <a:p>
          <a:pPr algn="ctr"/>
          <a:endParaRPr lang="en-US" sz="1200" b="1" dirty="0" smtClean="0"/>
        </a:p>
        <a:p>
          <a:pPr algn="ctr"/>
          <a:endParaRPr lang="en-US" sz="1200" b="1" dirty="0" smtClean="0"/>
        </a:p>
        <a:p>
          <a:pPr algn="ctr"/>
          <a:endParaRPr lang="en-US" sz="1000" b="1" dirty="0" smtClean="0"/>
        </a:p>
        <a:p>
          <a:pPr algn="ctr"/>
          <a:endParaRPr lang="en-US" sz="1000" b="1" dirty="0" smtClean="0"/>
        </a:p>
        <a:p>
          <a:pPr algn="ctr"/>
          <a:endParaRPr lang="en-US" sz="1000" b="1" dirty="0" smtClean="0"/>
        </a:p>
        <a:p>
          <a:pPr algn="ctr"/>
          <a:endParaRPr lang="en-US" sz="1000" b="1" dirty="0"/>
        </a:p>
      </dgm:t>
    </dgm:pt>
    <dgm:pt modelId="{0CCC9E74-1FB7-4EBC-ADED-01B524682C11}" type="parTrans" cxnId="{9623C65C-6D07-4272-8DB6-6D2196EE25CF}">
      <dgm:prSet/>
      <dgm:spPr/>
      <dgm:t>
        <a:bodyPr/>
        <a:lstStyle/>
        <a:p>
          <a:pPr algn="ctr"/>
          <a:endParaRPr lang="en-US"/>
        </a:p>
      </dgm:t>
    </dgm:pt>
    <dgm:pt modelId="{D8C28F63-DF8C-4176-8D32-A389C1F3432D}" type="sibTrans" cxnId="{9623C65C-6D07-4272-8DB6-6D2196EE25CF}">
      <dgm:prSet/>
      <dgm:spPr/>
      <dgm:t>
        <a:bodyPr/>
        <a:lstStyle/>
        <a:p>
          <a:pPr algn="ctr"/>
          <a:endParaRPr lang="en-US"/>
        </a:p>
      </dgm:t>
    </dgm:pt>
    <dgm:pt modelId="{5D81E0C7-DF9C-4588-93DF-9AEAF11F53FC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en-US" sz="1400" b="1" dirty="0"/>
            <a:t>COUNSELLING SERVICES </a:t>
          </a:r>
          <a:r>
            <a:rPr lang="en-US" sz="1400" b="1" dirty="0" smtClean="0"/>
            <a:t>SECTION</a:t>
          </a:r>
        </a:p>
        <a:p>
          <a:pPr algn="ctr"/>
          <a:endParaRPr lang="en-US" sz="1400" b="1" dirty="0" smtClean="0"/>
        </a:p>
        <a:p>
          <a:pPr algn="ctr"/>
          <a:endParaRPr lang="en-US" sz="1400" b="1" dirty="0" smtClean="0"/>
        </a:p>
        <a:p>
          <a:pPr algn="ctr"/>
          <a:endParaRPr lang="en-US" sz="1400" b="1" dirty="0"/>
        </a:p>
        <a:p>
          <a:pPr algn="ctr"/>
          <a:r>
            <a:rPr lang="en-US" sz="1400" b="1" dirty="0"/>
            <a:t>Adult Abuse Cases</a:t>
          </a:r>
        </a:p>
        <a:p>
          <a:pPr algn="ctr"/>
          <a:r>
            <a:rPr lang="en-US" sz="1400" b="1" dirty="0"/>
            <a:t>Human Trafficking</a:t>
          </a:r>
        </a:p>
        <a:p>
          <a:pPr algn="ctr"/>
          <a:r>
            <a:rPr lang="en-US" sz="1400" b="1" dirty="0"/>
            <a:t>Disaster Management</a:t>
          </a:r>
        </a:p>
        <a:p>
          <a:pPr algn="ctr"/>
          <a:r>
            <a:rPr lang="en-US" sz="1400" b="1" dirty="0"/>
            <a:t>Youth Services</a:t>
          </a:r>
        </a:p>
        <a:p>
          <a:pPr algn="ctr"/>
          <a:r>
            <a:rPr lang="en-US" sz="1400" b="1" dirty="0" smtClean="0"/>
            <a:t>Family </a:t>
          </a:r>
          <a:r>
            <a:rPr lang="en-US" sz="1400" b="1" dirty="0"/>
            <a:t>&amp; </a:t>
          </a:r>
          <a:r>
            <a:rPr lang="en-US" sz="1400" b="1" dirty="0" smtClean="0"/>
            <a:t>Gerontology</a:t>
          </a:r>
          <a:endParaRPr lang="en-US" sz="1400" b="1" dirty="0"/>
        </a:p>
        <a:p>
          <a:pPr algn="ctr"/>
          <a:r>
            <a:rPr lang="en-US" sz="1400" b="1" dirty="0"/>
            <a:t>Food Security/Community Strengthening</a:t>
          </a:r>
        </a:p>
        <a:p>
          <a:pPr algn="ctr"/>
          <a:r>
            <a:rPr lang="en-US" sz="1400" b="1" dirty="0"/>
            <a:t>Industrial Social Work</a:t>
          </a:r>
        </a:p>
        <a:p>
          <a:pPr algn="ctr"/>
          <a:r>
            <a:rPr lang="en-US" sz="1400" b="1" dirty="0"/>
            <a:t>Social Marketing</a:t>
          </a:r>
        </a:p>
        <a:p>
          <a:pPr algn="ctr"/>
          <a:endParaRPr lang="en-US" sz="1400" b="1" dirty="0"/>
        </a:p>
        <a:p>
          <a:pPr algn="ctr"/>
          <a:endParaRPr lang="en-US" sz="1400" b="1" dirty="0"/>
        </a:p>
      </dgm:t>
    </dgm:pt>
    <dgm:pt modelId="{53C4DEB5-5D7E-44AB-A7B3-87B1EA2932F1}" type="parTrans" cxnId="{640AFAC2-FC42-4B93-99C3-709744D8FA2B}">
      <dgm:prSet/>
      <dgm:spPr/>
      <dgm:t>
        <a:bodyPr/>
        <a:lstStyle/>
        <a:p>
          <a:pPr algn="ctr"/>
          <a:endParaRPr lang="en-US"/>
        </a:p>
      </dgm:t>
    </dgm:pt>
    <dgm:pt modelId="{AF54F7BF-D5FE-4B29-BD69-DF46FEA2D65B}" type="sibTrans" cxnId="{640AFAC2-FC42-4B93-99C3-709744D8FA2B}">
      <dgm:prSet/>
      <dgm:spPr/>
      <dgm:t>
        <a:bodyPr/>
        <a:lstStyle/>
        <a:p>
          <a:pPr algn="ctr"/>
          <a:endParaRPr lang="en-US"/>
        </a:p>
      </dgm:t>
    </dgm:pt>
    <dgm:pt modelId="{3E69D5CD-C1F0-4284-88BB-0FD990060049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endParaRPr lang="en-US" sz="1400" b="1" dirty="0" smtClean="0"/>
        </a:p>
        <a:p>
          <a:pPr algn="ctr"/>
          <a:endParaRPr lang="en-US" sz="1400" b="1" dirty="0" smtClean="0"/>
        </a:p>
        <a:p>
          <a:pPr algn="ctr"/>
          <a:endParaRPr lang="en-US" sz="1400" b="1" dirty="0" smtClean="0"/>
        </a:p>
        <a:p>
          <a:pPr algn="ctr"/>
          <a:endParaRPr lang="en-US" sz="1400" b="1" dirty="0" smtClean="0"/>
        </a:p>
        <a:p>
          <a:pPr algn="ctr"/>
          <a:r>
            <a:rPr lang="en-US" sz="1400" b="1" dirty="0" smtClean="0"/>
            <a:t>CORRECTIONS </a:t>
          </a:r>
        </a:p>
        <a:p>
          <a:pPr algn="ctr"/>
          <a:r>
            <a:rPr lang="en-US" sz="1400" b="1" dirty="0" smtClean="0"/>
            <a:t>JUVENILES &amp;</a:t>
          </a:r>
        </a:p>
        <a:p>
          <a:pPr algn="ctr"/>
          <a:r>
            <a:rPr lang="en-US" sz="1400" b="1" dirty="0" smtClean="0"/>
            <a:t>PROBATIONS </a:t>
          </a:r>
          <a:r>
            <a:rPr lang="en-US" sz="1400" b="1" dirty="0"/>
            <a:t>SECTION</a:t>
          </a:r>
        </a:p>
        <a:p>
          <a:pPr algn="ctr"/>
          <a:endParaRPr lang="en-US" sz="1400" b="1" dirty="0" smtClean="0"/>
        </a:p>
        <a:p>
          <a:pPr algn="ctr"/>
          <a:endParaRPr lang="en-US" sz="1400" b="1" dirty="0" smtClean="0"/>
        </a:p>
        <a:p>
          <a:pPr algn="ctr"/>
          <a:r>
            <a:rPr lang="en-US" sz="1400" b="1" dirty="0" smtClean="0"/>
            <a:t>Children of Incarcerated  Parents</a:t>
          </a:r>
          <a:endParaRPr lang="en-US" sz="1400" b="1" dirty="0"/>
        </a:p>
        <a:p>
          <a:pPr algn="ctr"/>
          <a:r>
            <a:rPr lang="en-US" sz="1400" b="1" dirty="0"/>
            <a:t>Probations</a:t>
          </a:r>
        </a:p>
        <a:p>
          <a:pPr algn="ctr"/>
          <a:r>
            <a:rPr lang="en-US" sz="1400" b="1" dirty="0"/>
            <a:t>Juvenile Delinquency</a:t>
          </a:r>
        </a:p>
        <a:p>
          <a:pPr algn="ctr"/>
          <a:r>
            <a:rPr lang="en-US" sz="1400" b="1" dirty="0"/>
            <a:t>Corrections</a:t>
          </a:r>
        </a:p>
        <a:p>
          <a:pPr algn="ctr"/>
          <a:r>
            <a:rPr lang="en-US" sz="1400" b="1" dirty="0"/>
            <a:t>Restorative Justice </a:t>
          </a:r>
          <a:r>
            <a:rPr lang="en-US" sz="1400" b="1" dirty="0" smtClean="0"/>
            <a:t>Procedure</a:t>
          </a:r>
          <a:endParaRPr lang="en-US" sz="1400" b="1" dirty="0"/>
        </a:p>
        <a:p>
          <a:pPr algn="ctr"/>
          <a:r>
            <a:rPr lang="en-US" sz="1400" b="1" dirty="0"/>
            <a:t>Social Marketing</a:t>
          </a:r>
        </a:p>
        <a:p>
          <a:pPr algn="ctr"/>
          <a:endParaRPr lang="en-US" sz="1400" b="1" dirty="0" smtClean="0"/>
        </a:p>
        <a:p>
          <a:pPr algn="ctr"/>
          <a:endParaRPr lang="en-US" sz="1400" b="1" dirty="0" smtClean="0"/>
        </a:p>
        <a:p>
          <a:pPr algn="ctr"/>
          <a:endParaRPr lang="en-US" sz="1400" b="1" dirty="0" smtClean="0"/>
        </a:p>
        <a:p>
          <a:pPr algn="ctr"/>
          <a:endParaRPr lang="en-US" sz="1200" b="1" dirty="0" smtClean="0"/>
        </a:p>
        <a:p>
          <a:pPr algn="ctr"/>
          <a:endParaRPr lang="en-US" sz="1200" b="1" dirty="0" smtClean="0"/>
        </a:p>
        <a:p>
          <a:pPr algn="ctr"/>
          <a:endParaRPr lang="en-US" sz="1200" b="1" dirty="0" smtClean="0"/>
        </a:p>
        <a:p>
          <a:pPr algn="ctr"/>
          <a:endParaRPr lang="en-US" sz="1200" b="1" dirty="0"/>
        </a:p>
        <a:p>
          <a:pPr algn="ctr"/>
          <a:endParaRPr lang="en-US" sz="1200" b="1" dirty="0"/>
        </a:p>
      </dgm:t>
    </dgm:pt>
    <dgm:pt modelId="{869DF095-0300-4841-BF8B-3F6AE629C5C5}" type="parTrans" cxnId="{0A3CC838-0135-4A1F-99F0-3ADF276A0330}">
      <dgm:prSet/>
      <dgm:spPr/>
      <dgm:t>
        <a:bodyPr/>
        <a:lstStyle/>
        <a:p>
          <a:pPr algn="ctr"/>
          <a:endParaRPr lang="en-US"/>
        </a:p>
      </dgm:t>
    </dgm:pt>
    <dgm:pt modelId="{B93AAE5D-53EB-495E-B8FF-686EDBD86DCF}" type="sibTrans" cxnId="{0A3CC838-0135-4A1F-99F0-3ADF276A0330}">
      <dgm:prSet/>
      <dgm:spPr/>
      <dgm:t>
        <a:bodyPr/>
        <a:lstStyle/>
        <a:p>
          <a:pPr algn="ctr"/>
          <a:endParaRPr lang="en-US"/>
        </a:p>
      </dgm:t>
    </dgm:pt>
    <dgm:pt modelId="{71B07905-01D7-4121-80A2-0705BD7A4A5B}" type="pres">
      <dgm:prSet presAssocID="{F147ACB0-15EB-4A08-B8BA-64694CCEC18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32ED580-A5B2-4B3E-AC3B-55D9C33C7115}" type="pres">
      <dgm:prSet presAssocID="{EC806708-8E3D-4B56-9EC6-B8D56E768ED2}" presName="hierRoot1" presStyleCnt="0">
        <dgm:presLayoutVars>
          <dgm:hierBranch val="init"/>
        </dgm:presLayoutVars>
      </dgm:prSet>
      <dgm:spPr/>
    </dgm:pt>
    <dgm:pt modelId="{59C16D41-F4C1-4F1D-8533-F1621E7A8AFD}" type="pres">
      <dgm:prSet presAssocID="{EC806708-8E3D-4B56-9EC6-B8D56E768ED2}" presName="rootComposite1" presStyleCnt="0"/>
      <dgm:spPr/>
    </dgm:pt>
    <dgm:pt modelId="{9400765F-6909-4B08-B208-0F99493406A9}" type="pres">
      <dgm:prSet presAssocID="{EC806708-8E3D-4B56-9EC6-B8D56E768ED2}" presName="rootText1" presStyleLbl="node0" presStyleIdx="0" presStyleCnt="1" custScaleX="227991" custScaleY="64264" custLinFactNeighborX="-15264" custLinFactNeighborY="-1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7D66AA-67C5-4993-90F5-1ACE825B7330}" type="pres">
      <dgm:prSet presAssocID="{EC806708-8E3D-4B56-9EC6-B8D56E768ED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4AA9B59-A6F7-4CE7-9E35-0B3E017EE8D4}" type="pres">
      <dgm:prSet presAssocID="{EC806708-8E3D-4B56-9EC6-B8D56E768ED2}" presName="hierChild2" presStyleCnt="0"/>
      <dgm:spPr/>
    </dgm:pt>
    <dgm:pt modelId="{4293344A-F40E-49D1-9096-E38F082F4C9A}" type="pres">
      <dgm:prSet presAssocID="{EA6B1A68-F14B-4DF1-8548-8670F353A0A0}" presName="Name37" presStyleLbl="parChTrans1D2" presStyleIdx="0" presStyleCnt="4"/>
      <dgm:spPr/>
      <dgm:t>
        <a:bodyPr/>
        <a:lstStyle/>
        <a:p>
          <a:endParaRPr lang="en-US"/>
        </a:p>
      </dgm:t>
    </dgm:pt>
    <dgm:pt modelId="{666B1F1A-FCFF-4765-B36E-87B9DA26D490}" type="pres">
      <dgm:prSet presAssocID="{25CCA5C0-5008-484A-8C32-1F3670E849D4}" presName="hierRoot2" presStyleCnt="0">
        <dgm:presLayoutVars>
          <dgm:hierBranch val="init"/>
        </dgm:presLayoutVars>
      </dgm:prSet>
      <dgm:spPr/>
    </dgm:pt>
    <dgm:pt modelId="{579665F1-90FD-44A7-B01B-A29C9917CDEE}" type="pres">
      <dgm:prSet presAssocID="{25CCA5C0-5008-484A-8C32-1F3670E849D4}" presName="rootComposite" presStyleCnt="0"/>
      <dgm:spPr/>
    </dgm:pt>
    <dgm:pt modelId="{053D8EA5-DF7B-4A8C-BDAC-303813C73CC7}" type="pres">
      <dgm:prSet presAssocID="{25CCA5C0-5008-484A-8C32-1F3670E849D4}" presName="rootText" presStyleLbl="node2" presStyleIdx="0" presStyleCnt="4" custScaleY="563187" custLinFactNeighborX="-8955" custLinFactNeighborY="3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836F92-AE22-4102-8E3D-81B53676B331}" type="pres">
      <dgm:prSet presAssocID="{25CCA5C0-5008-484A-8C32-1F3670E849D4}" presName="rootConnector" presStyleLbl="node2" presStyleIdx="0" presStyleCnt="4"/>
      <dgm:spPr/>
      <dgm:t>
        <a:bodyPr/>
        <a:lstStyle/>
        <a:p>
          <a:endParaRPr lang="en-US"/>
        </a:p>
      </dgm:t>
    </dgm:pt>
    <dgm:pt modelId="{1B61A030-9DDC-460A-8889-08417B087BB2}" type="pres">
      <dgm:prSet presAssocID="{25CCA5C0-5008-484A-8C32-1F3670E849D4}" presName="hierChild4" presStyleCnt="0"/>
      <dgm:spPr/>
    </dgm:pt>
    <dgm:pt modelId="{E3F40781-DE36-4CC4-9472-39910577E974}" type="pres">
      <dgm:prSet presAssocID="{25CCA5C0-5008-484A-8C32-1F3670E849D4}" presName="hierChild5" presStyleCnt="0"/>
      <dgm:spPr/>
    </dgm:pt>
    <dgm:pt modelId="{43ACDB5A-E843-4270-AA7D-707203AEE611}" type="pres">
      <dgm:prSet presAssocID="{0CCC9E74-1FB7-4EBC-ADED-01B524682C11}" presName="Name37" presStyleLbl="parChTrans1D2" presStyleIdx="1" presStyleCnt="4"/>
      <dgm:spPr/>
      <dgm:t>
        <a:bodyPr/>
        <a:lstStyle/>
        <a:p>
          <a:endParaRPr lang="en-US"/>
        </a:p>
      </dgm:t>
    </dgm:pt>
    <dgm:pt modelId="{ED660E3B-B55C-4761-BB28-AB940D72F137}" type="pres">
      <dgm:prSet presAssocID="{92FD7548-120E-4909-84A4-75DD5E76C9A6}" presName="hierRoot2" presStyleCnt="0">
        <dgm:presLayoutVars>
          <dgm:hierBranch val="init"/>
        </dgm:presLayoutVars>
      </dgm:prSet>
      <dgm:spPr/>
    </dgm:pt>
    <dgm:pt modelId="{0B4A6F0D-4C1A-4184-89EB-35C374366B34}" type="pres">
      <dgm:prSet presAssocID="{92FD7548-120E-4909-84A4-75DD5E76C9A6}" presName="rootComposite" presStyleCnt="0"/>
      <dgm:spPr/>
    </dgm:pt>
    <dgm:pt modelId="{1A9DA53B-410F-4D13-A409-8D79B9784921}" type="pres">
      <dgm:prSet presAssocID="{92FD7548-120E-4909-84A4-75DD5E76C9A6}" presName="rootText" presStyleLbl="node2" presStyleIdx="1" presStyleCnt="4" custScaleY="5663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B1905F-9B28-46D0-BA0D-2C0B3AB1E5D1}" type="pres">
      <dgm:prSet presAssocID="{92FD7548-120E-4909-84A4-75DD5E76C9A6}" presName="rootConnector" presStyleLbl="node2" presStyleIdx="1" presStyleCnt="4"/>
      <dgm:spPr/>
      <dgm:t>
        <a:bodyPr/>
        <a:lstStyle/>
        <a:p>
          <a:endParaRPr lang="en-US"/>
        </a:p>
      </dgm:t>
    </dgm:pt>
    <dgm:pt modelId="{97772E4D-3424-4E18-93F4-F9E43F1EFF19}" type="pres">
      <dgm:prSet presAssocID="{92FD7548-120E-4909-84A4-75DD5E76C9A6}" presName="hierChild4" presStyleCnt="0"/>
      <dgm:spPr/>
    </dgm:pt>
    <dgm:pt modelId="{12D6E697-7EC0-4339-ABEC-D0DF31EE2D71}" type="pres">
      <dgm:prSet presAssocID="{92FD7548-120E-4909-84A4-75DD5E76C9A6}" presName="hierChild5" presStyleCnt="0"/>
      <dgm:spPr/>
    </dgm:pt>
    <dgm:pt modelId="{523178D5-41CC-40DE-9DBD-77E12CB580B6}" type="pres">
      <dgm:prSet presAssocID="{53C4DEB5-5D7E-44AB-A7B3-87B1EA2932F1}" presName="Name37" presStyleLbl="parChTrans1D2" presStyleIdx="2" presStyleCnt="4"/>
      <dgm:spPr/>
      <dgm:t>
        <a:bodyPr/>
        <a:lstStyle/>
        <a:p>
          <a:endParaRPr lang="en-US"/>
        </a:p>
      </dgm:t>
    </dgm:pt>
    <dgm:pt modelId="{337044A2-F2F0-4039-A60F-50E0BCAE7C3E}" type="pres">
      <dgm:prSet presAssocID="{5D81E0C7-DF9C-4588-93DF-9AEAF11F53FC}" presName="hierRoot2" presStyleCnt="0">
        <dgm:presLayoutVars>
          <dgm:hierBranch val="init"/>
        </dgm:presLayoutVars>
      </dgm:prSet>
      <dgm:spPr/>
    </dgm:pt>
    <dgm:pt modelId="{EE2D9F71-BBB5-4D19-A1A6-28F23DCD723E}" type="pres">
      <dgm:prSet presAssocID="{5D81E0C7-DF9C-4588-93DF-9AEAF11F53FC}" presName="rootComposite" presStyleCnt="0"/>
      <dgm:spPr/>
    </dgm:pt>
    <dgm:pt modelId="{5D6743B1-5E9B-49DD-9321-C3EA5863B81F}" type="pres">
      <dgm:prSet presAssocID="{5D81E0C7-DF9C-4588-93DF-9AEAF11F53FC}" presName="rootText" presStyleLbl="node2" presStyleIdx="2" presStyleCnt="4" custScaleY="561078" custLinFactNeighborY="12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3D3D67-7CCC-48B9-896A-B4DD67C67E90}" type="pres">
      <dgm:prSet presAssocID="{5D81E0C7-DF9C-4588-93DF-9AEAF11F53FC}" presName="rootConnector" presStyleLbl="node2" presStyleIdx="2" presStyleCnt="4"/>
      <dgm:spPr/>
      <dgm:t>
        <a:bodyPr/>
        <a:lstStyle/>
        <a:p>
          <a:endParaRPr lang="en-US"/>
        </a:p>
      </dgm:t>
    </dgm:pt>
    <dgm:pt modelId="{294FA616-C5EB-444A-B3AB-791F95A4EA87}" type="pres">
      <dgm:prSet presAssocID="{5D81E0C7-DF9C-4588-93DF-9AEAF11F53FC}" presName="hierChild4" presStyleCnt="0"/>
      <dgm:spPr/>
    </dgm:pt>
    <dgm:pt modelId="{FDDCF7B4-5DC3-4F4A-8765-206C9ED71014}" type="pres">
      <dgm:prSet presAssocID="{5D81E0C7-DF9C-4588-93DF-9AEAF11F53FC}" presName="hierChild5" presStyleCnt="0"/>
      <dgm:spPr/>
    </dgm:pt>
    <dgm:pt modelId="{07586443-45D1-4BCB-AF1D-412E82E0BECC}" type="pres">
      <dgm:prSet presAssocID="{869DF095-0300-4841-BF8B-3F6AE629C5C5}" presName="Name37" presStyleLbl="parChTrans1D2" presStyleIdx="3" presStyleCnt="4"/>
      <dgm:spPr/>
      <dgm:t>
        <a:bodyPr/>
        <a:lstStyle/>
        <a:p>
          <a:endParaRPr lang="en-US"/>
        </a:p>
      </dgm:t>
    </dgm:pt>
    <dgm:pt modelId="{2E1219A5-28BD-4E59-9498-70FB4105CD1B}" type="pres">
      <dgm:prSet presAssocID="{3E69D5CD-C1F0-4284-88BB-0FD990060049}" presName="hierRoot2" presStyleCnt="0">
        <dgm:presLayoutVars>
          <dgm:hierBranch val="init"/>
        </dgm:presLayoutVars>
      </dgm:prSet>
      <dgm:spPr/>
    </dgm:pt>
    <dgm:pt modelId="{20958EDD-E4A9-4B48-94C2-E43880EBF03A}" type="pres">
      <dgm:prSet presAssocID="{3E69D5CD-C1F0-4284-88BB-0FD990060049}" presName="rootComposite" presStyleCnt="0"/>
      <dgm:spPr/>
    </dgm:pt>
    <dgm:pt modelId="{FB5D0B7A-B102-40E9-A79B-00DCE1FB5967}" type="pres">
      <dgm:prSet presAssocID="{3E69D5CD-C1F0-4284-88BB-0FD990060049}" presName="rootText" presStyleLbl="node2" presStyleIdx="3" presStyleCnt="4" custScaleY="565692" custLinFactNeighborX="-4408" custLinFactNeighborY="7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3A0357-5995-4D55-9E34-C0BD44E16B1C}" type="pres">
      <dgm:prSet presAssocID="{3E69D5CD-C1F0-4284-88BB-0FD990060049}" presName="rootConnector" presStyleLbl="node2" presStyleIdx="3" presStyleCnt="4"/>
      <dgm:spPr/>
      <dgm:t>
        <a:bodyPr/>
        <a:lstStyle/>
        <a:p>
          <a:endParaRPr lang="en-US"/>
        </a:p>
      </dgm:t>
    </dgm:pt>
    <dgm:pt modelId="{C7F2A265-BCB5-440E-B8E0-BB742831811F}" type="pres">
      <dgm:prSet presAssocID="{3E69D5CD-C1F0-4284-88BB-0FD990060049}" presName="hierChild4" presStyleCnt="0"/>
      <dgm:spPr/>
    </dgm:pt>
    <dgm:pt modelId="{72852BFF-3AC4-4254-9789-1F3DA2D5FF63}" type="pres">
      <dgm:prSet presAssocID="{3E69D5CD-C1F0-4284-88BB-0FD990060049}" presName="hierChild5" presStyleCnt="0"/>
      <dgm:spPr/>
    </dgm:pt>
    <dgm:pt modelId="{42FFE52F-9C5C-41AD-8901-03BAFA892891}" type="pres">
      <dgm:prSet presAssocID="{EC806708-8E3D-4B56-9EC6-B8D56E768ED2}" presName="hierChild3" presStyleCnt="0"/>
      <dgm:spPr/>
    </dgm:pt>
  </dgm:ptLst>
  <dgm:cxnLst>
    <dgm:cxn modelId="{713A418E-CD5B-4F8C-80D3-FE47889B41AC}" type="presOf" srcId="{EC806708-8E3D-4B56-9EC6-B8D56E768ED2}" destId="{757D66AA-67C5-4993-90F5-1ACE825B7330}" srcOrd="1" destOrd="0" presId="urn:microsoft.com/office/officeart/2005/8/layout/orgChart1"/>
    <dgm:cxn modelId="{518BA6B5-BB72-4D34-84F6-15E0D687F811}" srcId="{EC806708-8E3D-4B56-9EC6-B8D56E768ED2}" destId="{25CCA5C0-5008-484A-8C32-1F3670E849D4}" srcOrd="0" destOrd="0" parTransId="{EA6B1A68-F14B-4DF1-8548-8670F353A0A0}" sibTransId="{44071A31-C79B-45E4-9DB6-93D4AF0932AC}"/>
    <dgm:cxn modelId="{601F3C04-9B5B-45C0-B0CE-1A49AD98FA55}" type="presOf" srcId="{92FD7548-120E-4909-84A4-75DD5E76C9A6}" destId="{05B1905F-9B28-46D0-BA0D-2C0B3AB1E5D1}" srcOrd="1" destOrd="0" presId="urn:microsoft.com/office/officeart/2005/8/layout/orgChart1"/>
    <dgm:cxn modelId="{56DCA577-EC4C-4F3B-AE29-CE9189D0D3AC}" type="presOf" srcId="{EC806708-8E3D-4B56-9EC6-B8D56E768ED2}" destId="{9400765F-6909-4B08-B208-0F99493406A9}" srcOrd="0" destOrd="0" presId="urn:microsoft.com/office/officeart/2005/8/layout/orgChart1"/>
    <dgm:cxn modelId="{BEF37D48-80D4-40A7-A093-0504A33C467A}" srcId="{F147ACB0-15EB-4A08-B8BA-64694CCEC181}" destId="{EC806708-8E3D-4B56-9EC6-B8D56E768ED2}" srcOrd="0" destOrd="0" parTransId="{D9CE23E3-15E7-44BF-BC91-C327B80589D4}" sibTransId="{2FD22E62-FE06-49A1-B252-FC3374DFB6A6}"/>
    <dgm:cxn modelId="{49D6FBB2-4E8A-494D-A719-3F0886DF2E86}" type="presOf" srcId="{5D81E0C7-DF9C-4588-93DF-9AEAF11F53FC}" destId="{7C3D3D67-7CCC-48B9-896A-B4DD67C67E90}" srcOrd="1" destOrd="0" presId="urn:microsoft.com/office/officeart/2005/8/layout/orgChart1"/>
    <dgm:cxn modelId="{9623C65C-6D07-4272-8DB6-6D2196EE25CF}" srcId="{EC806708-8E3D-4B56-9EC6-B8D56E768ED2}" destId="{92FD7548-120E-4909-84A4-75DD5E76C9A6}" srcOrd="1" destOrd="0" parTransId="{0CCC9E74-1FB7-4EBC-ADED-01B524682C11}" sibTransId="{D8C28F63-DF8C-4176-8D32-A389C1F3432D}"/>
    <dgm:cxn modelId="{640AFAC2-FC42-4B93-99C3-709744D8FA2B}" srcId="{EC806708-8E3D-4B56-9EC6-B8D56E768ED2}" destId="{5D81E0C7-DF9C-4588-93DF-9AEAF11F53FC}" srcOrd="2" destOrd="0" parTransId="{53C4DEB5-5D7E-44AB-A7B3-87B1EA2932F1}" sibTransId="{AF54F7BF-D5FE-4B29-BD69-DF46FEA2D65B}"/>
    <dgm:cxn modelId="{27ABA512-3310-4C68-95C7-7CF046474166}" type="presOf" srcId="{53C4DEB5-5D7E-44AB-A7B3-87B1EA2932F1}" destId="{523178D5-41CC-40DE-9DBD-77E12CB580B6}" srcOrd="0" destOrd="0" presId="urn:microsoft.com/office/officeart/2005/8/layout/orgChart1"/>
    <dgm:cxn modelId="{DB88D697-24D4-4A4F-98B7-1A2161CCBB89}" type="presOf" srcId="{3E69D5CD-C1F0-4284-88BB-0FD990060049}" destId="{453A0357-5995-4D55-9E34-C0BD44E16B1C}" srcOrd="1" destOrd="0" presId="urn:microsoft.com/office/officeart/2005/8/layout/orgChart1"/>
    <dgm:cxn modelId="{120E8F74-6853-45D3-A9AE-1E22CDB720BD}" type="presOf" srcId="{EA6B1A68-F14B-4DF1-8548-8670F353A0A0}" destId="{4293344A-F40E-49D1-9096-E38F082F4C9A}" srcOrd="0" destOrd="0" presId="urn:microsoft.com/office/officeart/2005/8/layout/orgChart1"/>
    <dgm:cxn modelId="{E83AE543-F372-49F4-B772-FB9DEA03D151}" type="presOf" srcId="{25CCA5C0-5008-484A-8C32-1F3670E849D4}" destId="{46836F92-AE22-4102-8E3D-81B53676B331}" srcOrd="1" destOrd="0" presId="urn:microsoft.com/office/officeart/2005/8/layout/orgChart1"/>
    <dgm:cxn modelId="{5A97B1B2-FA1D-4A2C-9E37-1097D7E5CCBF}" type="presOf" srcId="{869DF095-0300-4841-BF8B-3F6AE629C5C5}" destId="{07586443-45D1-4BCB-AF1D-412E82E0BECC}" srcOrd="0" destOrd="0" presId="urn:microsoft.com/office/officeart/2005/8/layout/orgChart1"/>
    <dgm:cxn modelId="{0A3CC838-0135-4A1F-99F0-3ADF276A0330}" srcId="{EC806708-8E3D-4B56-9EC6-B8D56E768ED2}" destId="{3E69D5CD-C1F0-4284-88BB-0FD990060049}" srcOrd="3" destOrd="0" parTransId="{869DF095-0300-4841-BF8B-3F6AE629C5C5}" sibTransId="{B93AAE5D-53EB-495E-B8FF-686EDBD86DCF}"/>
    <dgm:cxn modelId="{10B627A1-2433-4D19-B662-D9A864539376}" type="presOf" srcId="{25CCA5C0-5008-484A-8C32-1F3670E849D4}" destId="{053D8EA5-DF7B-4A8C-BDAC-303813C73CC7}" srcOrd="0" destOrd="0" presId="urn:microsoft.com/office/officeart/2005/8/layout/orgChart1"/>
    <dgm:cxn modelId="{5839C555-53C9-4F14-93EC-69376F2BC32C}" type="presOf" srcId="{92FD7548-120E-4909-84A4-75DD5E76C9A6}" destId="{1A9DA53B-410F-4D13-A409-8D79B9784921}" srcOrd="0" destOrd="0" presId="urn:microsoft.com/office/officeart/2005/8/layout/orgChart1"/>
    <dgm:cxn modelId="{15B5F8CD-D186-4C5F-9F01-12703AD342FE}" type="presOf" srcId="{3E69D5CD-C1F0-4284-88BB-0FD990060049}" destId="{FB5D0B7A-B102-40E9-A79B-00DCE1FB5967}" srcOrd="0" destOrd="0" presId="urn:microsoft.com/office/officeart/2005/8/layout/orgChart1"/>
    <dgm:cxn modelId="{9C019937-FC8E-4E8C-844B-365E5B0FE92A}" type="presOf" srcId="{0CCC9E74-1FB7-4EBC-ADED-01B524682C11}" destId="{43ACDB5A-E843-4270-AA7D-707203AEE611}" srcOrd="0" destOrd="0" presId="urn:microsoft.com/office/officeart/2005/8/layout/orgChart1"/>
    <dgm:cxn modelId="{DEE8CFF5-1A3C-4415-ADBD-2B1119CBB4A9}" type="presOf" srcId="{5D81E0C7-DF9C-4588-93DF-9AEAF11F53FC}" destId="{5D6743B1-5E9B-49DD-9321-C3EA5863B81F}" srcOrd="0" destOrd="0" presId="urn:microsoft.com/office/officeart/2005/8/layout/orgChart1"/>
    <dgm:cxn modelId="{A3A42569-B28E-44DF-8EBF-D6473163C96D}" type="presOf" srcId="{F147ACB0-15EB-4A08-B8BA-64694CCEC181}" destId="{71B07905-01D7-4121-80A2-0705BD7A4A5B}" srcOrd="0" destOrd="0" presId="urn:microsoft.com/office/officeart/2005/8/layout/orgChart1"/>
    <dgm:cxn modelId="{B315C5F4-CE28-4068-9841-115EF05EFD4D}" type="presParOf" srcId="{71B07905-01D7-4121-80A2-0705BD7A4A5B}" destId="{E32ED580-A5B2-4B3E-AC3B-55D9C33C7115}" srcOrd="0" destOrd="0" presId="urn:microsoft.com/office/officeart/2005/8/layout/orgChart1"/>
    <dgm:cxn modelId="{980282FE-4B79-4729-947B-35DB6F4B3768}" type="presParOf" srcId="{E32ED580-A5B2-4B3E-AC3B-55D9C33C7115}" destId="{59C16D41-F4C1-4F1D-8533-F1621E7A8AFD}" srcOrd="0" destOrd="0" presId="urn:microsoft.com/office/officeart/2005/8/layout/orgChart1"/>
    <dgm:cxn modelId="{0F601B80-1983-4F6A-A802-6CC584BBC244}" type="presParOf" srcId="{59C16D41-F4C1-4F1D-8533-F1621E7A8AFD}" destId="{9400765F-6909-4B08-B208-0F99493406A9}" srcOrd="0" destOrd="0" presId="urn:microsoft.com/office/officeart/2005/8/layout/orgChart1"/>
    <dgm:cxn modelId="{A8BDBDCE-0583-4460-9710-1EE0D3BE8170}" type="presParOf" srcId="{59C16D41-F4C1-4F1D-8533-F1621E7A8AFD}" destId="{757D66AA-67C5-4993-90F5-1ACE825B7330}" srcOrd="1" destOrd="0" presId="urn:microsoft.com/office/officeart/2005/8/layout/orgChart1"/>
    <dgm:cxn modelId="{50739672-C580-4D77-A9C5-A61E208F914D}" type="presParOf" srcId="{E32ED580-A5B2-4B3E-AC3B-55D9C33C7115}" destId="{34AA9B59-A6F7-4CE7-9E35-0B3E017EE8D4}" srcOrd="1" destOrd="0" presId="urn:microsoft.com/office/officeart/2005/8/layout/orgChart1"/>
    <dgm:cxn modelId="{B82CBBAB-0F9C-4AAB-92D2-668FA63AFC79}" type="presParOf" srcId="{34AA9B59-A6F7-4CE7-9E35-0B3E017EE8D4}" destId="{4293344A-F40E-49D1-9096-E38F082F4C9A}" srcOrd="0" destOrd="0" presId="urn:microsoft.com/office/officeart/2005/8/layout/orgChart1"/>
    <dgm:cxn modelId="{4F72CDB4-441A-47EB-A5A4-B17EE7213051}" type="presParOf" srcId="{34AA9B59-A6F7-4CE7-9E35-0B3E017EE8D4}" destId="{666B1F1A-FCFF-4765-B36E-87B9DA26D490}" srcOrd="1" destOrd="0" presId="urn:microsoft.com/office/officeart/2005/8/layout/orgChart1"/>
    <dgm:cxn modelId="{5B8D66D4-9F12-4B4E-A169-D68F24E2F281}" type="presParOf" srcId="{666B1F1A-FCFF-4765-B36E-87B9DA26D490}" destId="{579665F1-90FD-44A7-B01B-A29C9917CDEE}" srcOrd="0" destOrd="0" presId="urn:microsoft.com/office/officeart/2005/8/layout/orgChart1"/>
    <dgm:cxn modelId="{6B29861E-6955-4F54-953B-533AFCE43D9D}" type="presParOf" srcId="{579665F1-90FD-44A7-B01B-A29C9917CDEE}" destId="{053D8EA5-DF7B-4A8C-BDAC-303813C73CC7}" srcOrd="0" destOrd="0" presId="urn:microsoft.com/office/officeart/2005/8/layout/orgChart1"/>
    <dgm:cxn modelId="{C99106FB-5DA0-467F-8A33-1D0198549584}" type="presParOf" srcId="{579665F1-90FD-44A7-B01B-A29C9917CDEE}" destId="{46836F92-AE22-4102-8E3D-81B53676B331}" srcOrd="1" destOrd="0" presId="urn:microsoft.com/office/officeart/2005/8/layout/orgChart1"/>
    <dgm:cxn modelId="{46A1EC3A-B93F-44BE-A87A-A37B04EAE5D7}" type="presParOf" srcId="{666B1F1A-FCFF-4765-B36E-87B9DA26D490}" destId="{1B61A030-9DDC-460A-8889-08417B087BB2}" srcOrd="1" destOrd="0" presId="urn:microsoft.com/office/officeart/2005/8/layout/orgChart1"/>
    <dgm:cxn modelId="{22530541-A774-4A2A-B37D-9D3156DA93DA}" type="presParOf" srcId="{666B1F1A-FCFF-4765-B36E-87B9DA26D490}" destId="{E3F40781-DE36-4CC4-9472-39910577E974}" srcOrd="2" destOrd="0" presId="urn:microsoft.com/office/officeart/2005/8/layout/orgChart1"/>
    <dgm:cxn modelId="{61E66BA8-C26C-4F45-B8FF-9B2D105E4B31}" type="presParOf" srcId="{34AA9B59-A6F7-4CE7-9E35-0B3E017EE8D4}" destId="{43ACDB5A-E843-4270-AA7D-707203AEE611}" srcOrd="2" destOrd="0" presId="urn:microsoft.com/office/officeart/2005/8/layout/orgChart1"/>
    <dgm:cxn modelId="{7EE79203-579B-4087-AE3B-8211B2BA0832}" type="presParOf" srcId="{34AA9B59-A6F7-4CE7-9E35-0B3E017EE8D4}" destId="{ED660E3B-B55C-4761-BB28-AB940D72F137}" srcOrd="3" destOrd="0" presId="urn:microsoft.com/office/officeart/2005/8/layout/orgChart1"/>
    <dgm:cxn modelId="{BF344FF9-07E3-48E5-97A0-6F226819C394}" type="presParOf" srcId="{ED660E3B-B55C-4761-BB28-AB940D72F137}" destId="{0B4A6F0D-4C1A-4184-89EB-35C374366B34}" srcOrd="0" destOrd="0" presId="urn:microsoft.com/office/officeart/2005/8/layout/orgChart1"/>
    <dgm:cxn modelId="{9EE99D9B-F9B4-49F0-92E2-0F897E1692F1}" type="presParOf" srcId="{0B4A6F0D-4C1A-4184-89EB-35C374366B34}" destId="{1A9DA53B-410F-4D13-A409-8D79B9784921}" srcOrd="0" destOrd="0" presId="urn:microsoft.com/office/officeart/2005/8/layout/orgChart1"/>
    <dgm:cxn modelId="{5E12742B-5A18-46DD-BA6F-CD7A1EFD40F9}" type="presParOf" srcId="{0B4A6F0D-4C1A-4184-89EB-35C374366B34}" destId="{05B1905F-9B28-46D0-BA0D-2C0B3AB1E5D1}" srcOrd="1" destOrd="0" presId="urn:microsoft.com/office/officeart/2005/8/layout/orgChart1"/>
    <dgm:cxn modelId="{EEC94B03-3ED3-4903-976D-952968286E47}" type="presParOf" srcId="{ED660E3B-B55C-4761-BB28-AB940D72F137}" destId="{97772E4D-3424-4E18-93F4-F9E43F1EFF19}" srcOrd="1" destOrd="0" presId="urn:microsoft.com/office/officeart/2005/8/layout/orgChart1"/>
    <dgm:cxn modelId="{4CABFA38-87D0-4E75-AD60-58515EA30592}" type="presParOf" srcId="{ED660E3B-B55C-4761-BB28-AB940D72F137}" destId="{12D6E697-7EC0-4339-ABEC-D0DF31EE2D71}" srcOrd="2" destOrd="0" presId="urn:microsoft.com/office/officeart/2005/8/layout/orgChart1"/>
    <dgm:cxn modelId="{1179F446-25AE-449C-B289-DDEE56A623A3}" type="presParOf" srcId="{34AA9B59-A6F7-4CE7-9E35-0B3E017EE8D4}" destId="{523178D5-41CC-40DE-9DBD-77E12CB580B6}" srcOrd="4" destOrd="0" presId="urn:microsoft.com/office/officeart/2005/8/layout/orgChart1"/>
    <dgm:cxn modelId="{AE4AF9AC-D140-4377-A140-2A9D5A004D5E}" type="presParOf" srcId="{34AA9B59-A6F7-4CE7-9E35-0B3E017EE8D4}" destId="{337044A2-F2F0-4039-A60F-50E0BCAE7C3E}" srcOrd="5" destOrd="0" presId="urn:microsoft.com/office/officeart/2005/8/layout/orgChart1"/>
    <dgm:cxn modelId="{3EA70DB5-36F7-49DB-A237-FF7C265C6554}" type="presParOf" srcId="{337044A2-F2F0-4039-A60F-50E0BCAE7C3E}" destId="{EE2D9F71-BBB5-4D19-A1A6-28F23DCD723E}" srcOrd="0" destOrd="0" presId="urn:microsoft.com/office/officeart/2005/8/layout/orgChart1"/>
    <dgm:cxn modelId="{70AA3DEB-C723-45A1-A40B-4D4B3C49AAB0}" type="presParOf" srcId="{EE2D9F71-BBB5-4D19-A1A6-28F23DCD723E}" destId="{5D6743B1-5E9B-49DD-9321-C3EA5863B81F}" srcOrd="0" destOrd="0" presId="urn:microsoft.com/office/officeart/2005/8/layout/orgChart1"/>
    <dgm:cxn modelId="{E271775F-54E2-49BB-94F5-5E82D6DDB906}" type="presParOf" srcId="{EE2D9F71-BBB5-4D19-A1A6-28F23DCD723E}" destId="{7C3D3D67-7CCC-48B9-896A-B4DD67C67E90}" srcOrd="1" destOrd="0" presId="urn:microsoft.com/office/officeart/2005/8/layout/orgChart1"/>
    <dgm:cxn modelId="{8FC97236-DEEC-40EE-9054-20B0BE7A0C48}" type="presParOf" srcId="{337044A2-F2F0-4039-A60F-50E0BCAE7C3E}" destId="{294FA616-C5EB-444A-B3AB-791F95A4EA87}" srcOrd="1" destOrd="0" presId="urn:microsoft.com/office/officeart/2005/8/layout/orgChart1"/>
    <dgm:cxn modelId="{EBFC50D6-3872-446E-B833-A81AB3E79F2B}" type="presParOf" srcId="{337044A2-F2F0-4039-A60F-50E0BCAE7C3E}" destId="{FDDCF7B4-5DC3-4F4A-8765-206C9ED71014}" srcOrd="2" destOrd="0" presId="urn:microsoft.com/office/officeart/2005/8/layout/orgChart1"/>
    <dgm:cxn modelId="{5D006570-8155-4165-905C-C08AD2003465}" type="presParOf" srcId="{34AA9B59-A6F7-4CE7-9E35-0B3E017EE8D4}" destId="{07586443-45D1-4BCB-AF1D-412E82E0BECC}" srcOrd="6" destOrd="0" presId="urn:microsoft.com/office/officeart/2005/8/layout/orgChart1"/>
    <dgm:cxn modelId="{CC4BA0D2-C18E-4DFD-AF16-EAA42D381E32}" type="presParOf" srcId="{34AA9B59-A6F7-4CE7-9E35-0B3E017EE8D4}" destId="{2E1219A5-28BD-4E59-9498-70FB4105CD1B}" srcOrd="7" destOrd="0" presId="urn:microsoft.com/office/officeart/2005/8/layout/orgChart1"/>
    <dgm:cxn modelId="{DD23E666-679D-4439-88D7-6852A1F647B4}" type="presParOf" srcId="{2E1219A5-28BD-4E59-9498-70FB4105CD1B}" destId="{20958EDD-E4A9-4B48-94C2-E43880EBF03A}" srcOrd="0" destOrd="0" presId="urn:microsoft.com/office/officeart/2005/8/layout/orgChart1"/>
    <dgm:cxn modelId="{AD3544EF-5CDC-497C-A9BF-A11F8DCFAFF4}" type="presParOf" srcId="{20958EDD-E4A9-4B48-94C2-E43880EBF03A}" destId="{FB5D0B7A-B102-40E9-A79B-00DCE1FB5967}" srcOrd="0" destOrd="0" presId="urn:microsoft.com/office/officeart/2005/8/layout/orgChart1"/>
    <dgm:cxn modelId="{41A86596-A653-444C-A27A-370EFCC02AD9}" type="presParOf" srcId="{20958EDD-E4A9-4B48-94C2-E43880EBF03A}" destId="{453A0357-5995-4D55-9E34-C0BD44E16B1C}" srcOrd="1" destOrd="0" presId="urn:microsoft.com/office/officeart/2005/8/layout/orgChart1"/>
    <dgm:cxn modelId="{1A339801-8137-45FE-9FA2-6021B765E36B}" type="presParOf" srcId="{2E1219A5-28BD-4E59-9498-70FB4105CD1B}" destId="{C7F2A265-BCB5-440E-B8E0-BB742831811F}" srcOrd="1" destOrd="0" presId="urn:microsoft.com/office/officeart/2005/8/layout/orgChart1"/>
    <dgm:cxn modelId="{BB366FEA-EB9D-4550-9008-BB925B817D56}" type="presParOf" srcId="{2E1219A5-28BD-4E59-9498-70FB4105CD1B}" destId="{72852BFF-3AC4-4254-9789-1F3DA2D5FF63}" srcOrd="2" destOrd="0" presId="urn:microsoft.com/office/officeart/2005/8/layout/orgChart1"/>
    <dgm:cxn modelId="{FB2542C0-05FA-409F-A4D1-12ADCC9909CA}" type="presParOf" srcId="{E32ED580-A5B2-4B3E-AC3B-55D9C33C7115}" destId="{42FFE52F-9C5C-41AD-8901-03BAFA89289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86443-45D1-4BCB-AF1D-412E82E0BECC}">
      <dsp:nvSpPr>
        <dsp:cNvPr id="0" name=""/>
        <dsp:cNvSpPr/>
      </dsp:nvSpPr>
      <dsp:spPr>
        <a:xfrm>
          <a:off x="4195576" y="503987"/>
          <a:ext cx="3014659" cy="335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400"/>
              </a:lnTo>
              <a:lnTo>
                <a:pt x="3014659" y="171400"/>
              </a:lnTo>
              <a:lnTo>
                <a:pt x="3014659" y="3359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178D5-41CC-40DE-9DBD-77E12CB580B6}">
      <dsp:nvSpPr>
        <dsp:cNvPr id="0" name=""/>
        <dsp:cNvSpPr/>
      </dsp:nvSpPr>
      <dsp:spPr>
        <a:xfrm>
          <a:off x="4195576" y="503987"/>
          <a:ext cx="1187395" cy="339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247"/>
              </a:lnTo>
              <a:lnTo>
                <a:pt x="1187395" y="175247"/>
              </a:lnTo>
              <a:lnTo>
                <a:pt x="1187395" y="3398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CDB5A-E843-4270-AA7D-707203AEE611}">
      <dsp:nvSpPr>
        <dsp:cNvPr id="0" name=""/>
        <dsp:cNvSpPr/>
      </dsp:nvSpPr>
      <dsp:spPr>
        <a:xfrm>
          <a:off x="3486624" y="503987"/>
          <a:ext cx="708951" cy="330097"/>
        </a:xfrm>
        <a:custGeom>
          <a:avLst/>
          <a:gdLst/>
          <a:ahLst/>
          <a:cxnLst/>
          <a:rect l="0" t="0" r="0" b="0"/>
          <a:pathLst>
            <a:path>
              <a:moveTo>
                <a:pt x="708951" y="0"/>
              </a:moveTo>
              <a:lnTo>
                <a:pt x="708951" y="165538"/>
              </a:lnTo>
              <a:lnTo>
                <a:pt x="0" y="165538"/>
              </a:lnTo>
              <a:lnTo>
                <a:pt x="0" y="3300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3344A-F40E-49D1-9096-E38F082F4C9A}">
      <dsp:nvSpPr>
        <dsp:cNvPr id="0" name=""/>
        <dsp:cNvSpPr/>
      </dsp:nvSpPr>
      <dsp:spPr>
        <a:xfrm>
          <a:off x="1449932" y="503987"/>
          <a:ext cx="2745644" cy="332589"/>
        </a:xfrm>
        <a:custGeom>
          <a:avLst/>
          <a:gdLst/>
          <a:ahLst/>
          <a:cxnLst/>
          <a:rect l="0" t="0" r="0" b="0"/>
          <a:pathLst>
            <a:path>
              <a:moveTo>
                <a:pt x="2745644" y="0"/>
              </a:moveTo>
              <a:lnTo>
                <a:pt x="2745644" y="168030"/>
              </a:lnTo>
              <a:lnTo>
                <a:pt x="0" y="168030"/>
              </a:lnTo>
              <a:lnTo>
                <a:pt x="0" y="3325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0765F-6909-4B08-B208-0F99493406A9}">
      <dsp:nvSpPr>
        <dsp:cNvPr id="0" name=""/>
        <dsp:cNvSpPr/>
      </dsp:nvSpPr>
      <dsp:spPr>
        <a:xfrm>
          <a:off x="2409005" y="405"/>
          <a:ext cx="3573141" cy="5035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DIRECTORATE</a:t>
          </a:r>
        </a:p>
      </dsp:txBody>
      <dsp:txXfrm>
        <a:off x="2409005" y="405"/>
        <a:ext cx="3573141" cy="503582"/>
      </dsp:txXfrm>
    </dsp:sp>
    <dsp:sp modelId="{053D8EA5-DF7B-4A8C-BDAC-303813C73CC7}">
      <dsp:nvSpPr>
        <dsp:cNvPr id="0" name=""/>
        <dsp:cNvSpPr/>
      </dsp:nvSpPr>
      <dsp:spPr>
        <a:xfrm>
          <a:off x="666317" y="836576"/>
          <a:ext cx="1567229" cy="44132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CLINICAL SOCIAL WORK SECTION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Disability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Occupational Therapy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Clinical Psychology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Palliative Care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Substance Abuse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HIV/AIDS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Albinism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Social Marketing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</dsp:txBody>
      <dsp:txXfrm>
        <a:off x="666317" y="836576"/>
        <a:ext cx="1567229" cy="4413215"/>
      </dsp:txXfrm>
    </dsp:sp>
    <dsp:sp modelId="{1A9DA53B-410F-4D13-A409-8D79B9784921}">
      <dsp:nvSpPr>
        <dsp:cNvPr id="0" name=""/>
        <dsp:cNvSpPr/>
      </dsp:nvSpPr>
      <dsp:spPr>
        <a:xfrm>
          <a:off x="2703010" y="834084"/>
          <a:ext cx="1567229" cy="44380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CHILDRENS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SERVICES SECTION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Street Children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Children's Estate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OVC Program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Child Protection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Custody Cases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Adoptions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Child Placement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Child  Maintenance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Schools Social  Work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Forensic Social Work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Social Marketing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>
        <a:off x="2703010" y="834084"/>
        <a:ext cx="1567229" cy="4438040"/>
      </dsp:txXfrm>
    </dsp:sp>
    <dsp:sp modelId="{5D6743B1-5E9B-49DD-9321-C3EA5863B81F}">
      <dsp:nvSpPr>
        <dsp:cNvPr id="0" name=""/>
        <dsp:cNvSpPr/>
      </dsp:nvSpPr>
      <dsp:spPr>
        <a:xfrm>
          <a:off x="4599357" y="843793"/>
          <a:ext cx="1567229" cy="43966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COUNSELLING SERVICES </a:t>
          </a:r>
          <a:r>
            <a:rPr lang="en-US" sz="1400" b="1" kern="1200" dirty="0" smtClean="0"/>
            <a:t>SECTION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Adult Abuse Cases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Human Trafficking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Disaster Management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Youth Services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Family </a:t>
          </a:r>
          <a:r>
            <a:rPr lang="en-US" sz="1400" b="1" kern="1200" dirty="0"/>
            <a:t>&amp; </a:t>
          </a:r>
          <a:r>
            <a:rPr lang="en-US" sz="1400" b="1" kern="1200" dirty="0" smtClean="0"/>
            <a:t>Gerontology</a:t>
          </a:r>
          <a:endParaRPr lang="en-US" sz="14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Food Security/Community Strengthening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Industrial Social Work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Social Marketing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/>
        </a:p>
      </dsp:txBody>
      <dsp:txXfrm>
        <a:off x="4599357" y="843793"/>
        <a:ext cx="1567229" cy="4396689"/>
      </dsp:txXfrm>
    </dsp:sp>
    <dsp:sp modelId="{FB5D0B7A-B102-40E9-A79B-00DCE1FB5967}">
      <dsp:nvSpPr>
        <dsp:cNvPr id="0" name=""/>
        <dsp:cNvSpPr/>
      </dsp:nvSpPr>
      <dsp:spPr>
        <a:xfrm>
          <a:off x="6426621" y="839946"/>
          <a:ext cx="1567229" cy="4432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CORRECTIONS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JUVENILES &amp;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PROBATIONS </a:t>
          </a:r>
          <a:r>
            <a:rPr lang="en-US" sz="1400" b="1" kern="1200" dirty="0"/>
            <a:t>SECTION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Children of Incarcerated  Parents</a:t>
          </a:r>
          <a:endParaRPr lang="en-US" sz="14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Probations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Juvenile Delinquency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Corrections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Restorative Justice </a:t>
          </a:r>
          <a:r>
            <a:rPr lang="en-US" sz="1400" b="1" kern="1200" dirty="0" smtClean="0"/>
            <a:t>Procedure</a:t>
          </a:r>
          <a:endParaRPr lang="en-US" sz="14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Social Marketing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/>
        </a:p>
      </dsp:txBody>
      <dsp:txXfrm>
        <a:off x="6426621" y="839946"/>
        <a:ext cx="1567229" cy="4432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382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defTabSz="931871">
              <a:defRPr sz="1200"/>
            </a:lvl1pPr>
          </a:lstStyle>
          <a:p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618" y="0"/>
            <a:ext cx="2971382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 defTabSz="931871">
              <a:defRPr sz="1200"/>
            </a:lvl1pPr>
          </a:lstStyle>
          <a:p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221"/>
            <a:ext cx="2971382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defTabSz="931871">
              <a:defRPr sz="1200"/>
            </a:lvl1pPr>
          </a:lstStyle>
          <a:p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618" y="8832221"/>
            <a:ext cx="2971382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defTabSz="931871">
              <a:defRPr sz="1200"/>
            </a:lvl1pPr>
          </a:lstStyle>
          <a:p>
            <a:fld id="{EDFA6B74-4FCF-4E84-ADF9-E83CF2ACEA8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00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382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052" y="0"/>
            <a:ext cx="2971382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27" y="4416112"/>
            <a:ext cx="5485146" cy="418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21"/>
            <a:ext cx="2971382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052" y="8830621"/>
            <a:ext cx="2971382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fld id="{B3A00364-8148-489C-886A-3F6B9D4A6E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39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3B6CF-3805-48F0-BCB7-C1C746F8817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Intervention, programs and benefits provided by government, civil society and community actors to support DSW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0364-8148-489C-886A-3F6B9D4A6E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4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Intervention, programs and benefits provided by government, civil society and community actors to support DSW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0364-8148-489C-886A-3F6B9D4A6E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4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0364-8148-489C-886A-3F6B9D4A6ED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72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Graphic of CFC and speak to it to</a:t>
            </a:r>
            <a:r>
              <a:rPr lang="en-US" baseline="0" dirty="0" smtClean="0"/>
              <a:t> include: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Modesty and yet advance element of facility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Two structures connected via two way camera system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Accessibility issues for child victim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Suitability for child victim in that they are never in contact with perpetrator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Equipment and accessories such as AC dolls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0364-8148-489C-886A-3F6B9D4A6ED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99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Initially</a:t>
            </a:r>
            <a:r>
              <a:rPr lang="en-US" baseline="0" dirty="0" smtClean="0"/>
              <a:t> started off by just looking at court Intermediaries and Social Workers.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It soon became apparent that all role players in the court need technical skills to compile child witness evidence.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Multi-</a:t>
            </a:r>
            <a:r>
              <a:rPr lang="en-US" baseline="0" dirty="0" err="1" smtClean="0"/>
              <a:t>sectoral</a:t>
            </a:r>
            <a:r>
              <a:rPr lang="en-US" baseline="0" dirty="0" smtClean="0"/>
              <a:t> approach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Outcome – 86 trained between January 2014 – June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0364-8148-489C-886A-3F6B9D4A6ED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93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Specialized SW’s that ideally should be under the MOJ/Judiciary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more positions have been allocated in current financial year as a result of PS assessment sparked by the pilot  for decentralized service</a:t>
            </a:r>
            <a:r>
              <a:rPr lang="en-US" baseline="0" dirty="0" smtClean="0"/>
              <a:t> delivery which is different from what we had originally.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Development of a case management system that tracks SW cases and links SW, Courts, Prosecution as well as HIV/AIDS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Educator, negotiator, Supervisor,</a:t>
            </a:r>
            <a:r>
              <a:rPr lang="en-US" baseline="0" dirty="0" smtClean="0"/>
              <a:t> mentor,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0364-8148-489C-886A-3F6B9D4A6ED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2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0" b="29950"/>
          <a:stretch/>
        </p:blipFill>
        <p:spPr bwMode="auto">
          <a:xfrm>
            <a:off x="5413777" y="1673884"/>
            <a:ext cx="3730223" cy="519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9" y="240419"/>
            <a:ext cx="1828800" cy="544684"/>
          </a:xfrm>
          <a:prstGeom prst="rect">
            <a:avLst/>
          </a:prstGeom>
        </p:spPr>
      </p:pic>
      <p:sp>
        <p:nvSpPr>
          <p:cNvPr id="36746" name="Rectangle 906"/>
          <p:cNvSpPr>
            <a:spLocks noGrp="1" noChangeArrowheads="1"/>
          </p:cNvSpPr>
          <p:nvPr>
            <p:ph type="subTitle" idx="1"/>
          </p:nvPr>
        </p:nvSpPr>
        <p:spPr>
          <a:xfrm>
            <a:off x="1820174" y="3429000"/>
            <a:ext cx="5709339" cy="1060450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>
                <a:solidFill>
                  <a:srgbClr val="F78E1E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6747" name="Rectangle 907"/>
          <p:cNvSpPr>
            <a:spLocks noGrp="1" noChangeArrowheads="1"/>
          </p:cNvSpPr>
          <p:nvPr>
            <p:ph type="dt" sz="half" idx="2"/>
          </p:nvPr>
        </p:nvSpPr>
        <p:spPr>
          <a:xfrm>
            <a:off x="1825205" y="4652724"/>
            <a:ext cx="2194703" cy="4572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Authors and Date </a:t>
            </a:r>
            <a:endParaRPr lang="en-US" dirty="0"/>
          </a:p>
        </p:txBody>
      </p:sp>
      <p:sp>
        <p:nvSpPr>
          <p:cNvPr id="36745" name="Rectangle 905"/>
          <p:cNvSpPr>
            <a:spLocks noGrp="1" noChangeArrowheads="1"/>
          </p:cNvSpPr>
          <p:nvPr>
            <p:ph type="ctrTitle"/>
          </p:nvPr>
        </p:nvSpPr>
        <p:spPr>
          <a:xfrm>
            <a:off x="1820174" y="1619250"/>
            <a:ext cx="7187301" cy="1600200"/>
          </a:xfrm>
          <a:solidFill>
            <a:schemeClr val="bg1"/>
          </a:solidFill>
        </p:spPr>
        <p:txBody>
          <a:bodyPr/>
          <a:lstStyle>
            <a:lvl1pPr>
              <a:defRPr sz="3600">
                <a:solidFill>
                  <a:srgbClr val="002A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78734"/>
            <a:ext cx="1828800" cy="66805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/>
          <a:stretch/>
        </p:blipFill>
        <p:spPr bwMode="auto">
          <a:xfrm>
            <a:off x="-1" y="1216424"/>
            <a:ext cx="1692303" cy="40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69191" y="6313527"/>
            <a:ext cx="5885839" cy="553998"/>
            <a:chOff x="69191" y="6313527"/>
            <a:chExt cx="5885839" cy="553998"/>
          </a:xfrm>
        </p:grpSpPr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483868" y="6313527"/>
              <a:ext cx="547116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700" b="1" dirty="0" err="1">
                  <a:latin typeface="Arial Narrow" pitchFamily="34" charset="0"/>
                  <a:cs typeface="Arial" charset="0"/>
                </a:rPr>
                <a:t>Abt</a:t>
              </a:r>
              <a:r>
                <a:rPr lang="en-US" sz="700" b="1" dirty="0">
                  <a:latin typeface="Arial Narrow" pitchFamily="34" charset="0"/>
                  <a:cs typeface="Arial" charset="0"/>
                </a:rPr>
                <a:t> Associates Inc.</a:t>
              </a:r>
              <a:r>
                <a:rPr lang="en-US" sz="700" dirty="0">
                  <a:latin typeface="Arial Narrow" pitchFamily="34" charset="0"/>
                  <a:sym typeface="Wingdings" pitchFamily="2" charset="2"/>
                </a:rPr>
                <a:t> </a:t>
              </a:r>
              <a:r>
                <a:rPr lang="fr-FR" sz="700" i="1" dirty="0">
                  <a:latin typeface="Arial Narrow" pitchFamily="34" charset="0"/>
                </a:rPr>
                <a:t> </a:t>
              </a:r>
              <a:endParaRPr lang="en-US" sz="700" dirty="0">
                <a:latin typeface="Arial Narrow" pitchFamily="34" charset="0"/>
              </a:endParaRPr>
            </a:p>
            <a:p>
              <a:pPr marR="0" algn="l" rtl="0"/>
              <a:r>
                <a:rPr lang="en-US" sz="700" i="1" dirty="0">
                  <a:latin typeface="Arial Narrow" pitchFamily="34" charset="0"/>
                  <a:cs typeface="Arial" charset="0"/>
                </a:rPr>
                <a:t>In collaboration with:</a:t>
              </a:r>
              <a:r>
                <a:rPr lang="en-US" sz="700" dirty="0">
                  <a:latin typeface="Arial Narrow" pitchFamily="34" charset="0"/>
                </a:rPr>
                <a:t/>
              </a:r>
              <a:br>
                <a:rPr lang="en-US" sz="700" dirty="0">
                  <a:latin typeface="Arial Narrow" pitchFamily="34" charset="0"/>
                </a:rPr>
              </a:br>
              <a:r>
                <a:rPr lang="en-US" sz="800" b="0" i="0" u="none" strike="noStrike" baseline="0" dirty="0" err="1" smtClean="0">
                  <a:solidFill>
                    <a:schemeClr val="tx1"/>
                  </a:solidFill>
                  <a:latin typeface="Arial Narrow" pitchFamily="34" charset="0"/>
                </a:rPr>
                <a:t>Avenir</a:t>
              </a:r>
              <a:r>
                <a:rPr lang="en-US" sz="800" b="0" i="0" u="none" strike="noStrike" baseline="0" dirty="0" smtClean="0">
                  <a:solidFill>
                    <a:schemeClr val="tx1"/>
                  </a:solidFill>
                  <a:latin typeface="Arial Narrow" pitchFamily="34" charset="0"/>
                </a:rPr>
                <a:t> Health </a:t>
              </a:r>
              <a:r>
                <a:rPr lang="en-US" sz="800" b="0" i="0" u="none" strike="noStrike" baseline="0" dirty="0" smtClean="0">
                  <a:solidFill>
                    <a:srgbClr val="F78E1E"/>
                  </a:solidFill>
                  <a:latin typeface="Arial Narrow" pitchFamily="34" charset="0"/>
                </a:rPr>
                <a:t>| </a:t>
              </a:r>
              <a:r>
                <a:rPr lang="en-US" sz="800" b="0" i="0" u="none" strike="noStrike" baseline="0" dirty="0" smtClean="0">
                  <a:latin typeface="Arial Narrow" pitchFamily="34" charset="0"/>
                </a:rPr>
                <a:t>Broad </a:t>
              </a:r>
              <a:r>
                <a:rPr lang="en-US" sz="800" b="0" i="0" u="none" strike="noStrike" baseline="0" dirty="0" smtClean="0">
                  <a:latin typeface="Arial Narrow" pitchFamily="34" charset="0"/>
                </a:rPr>
                <a:t>Branch Associates </a:t>
              </a:r>
              <a:r>
                <a:rPr lang="en-US" sz="800" b="0" i="0" u="none" strike="noStrike" baseline="0" dirty="0" smtClean="0">
                  <a:solidFill>
                    <a:srgbClr val="F78E1E"/>
                  </a:solidFill>
                  <a:latin typeface="Arial Narrow" pitchFamily="34" charset="0"/>
                </a:rPr>
                <a:t>| </a:t>
              </a:r>
              <a:r>
                <a:rPr lang="en-US" sz="800" b="0" i="0" u="none" strike="noStrike" baseline="0" dirty="0" smtClean="0">
                  <a:solidFill>
                    <a:schemeClr val="tx1"/>
                  </a:solidFill>
                  <a:latin typeface="Arial Narrow" pitchFamily="34" charset="0"/>
                </a:rPr>
                <a:t>Development Alternatives Inc. (DAI) </a:t>
              </a:r>
              <a:r>
                <a:rPr lang="en-US" sz="800" b="0" i="0" u="none" strike="noStrike" baseline="0" dirty="0" smtClean="0">
                  <a:solidFill>
                    <a:srgbClr val="F78E1E"/>
                  </a:solidFill>
                  <a:latin typeface="Arial Narrow" pitchFamily="34" charset="0"/>
                </a:rPr>
                <a:t>| </a:t>
              </a:r>
              <a:r>
                <a:rPr lang="en-US" sz="800" b="0" i="0" u="none" strike="noStrike" baseline="0" dirty="0" smtClean="0">
                  <a:solidFill>
                    <a:schemeClr val="tx1"/>
                  </a:solidFill>
                  <a:latin typeface="Arial Narrow" pitchFamily="34" charset="0"/>
                </a:rPr>
                <a:t>Johns </a:t>
              </a:r>
              <a:r>
                <a:rPr lang="en-US" sz="800" b="0" i="0" u="none" strike="noStrike" baseline="0" dirty="0" smtClean="0">
                  <a:solidFill>
                    <a:schemeClr val="tx1"/>
                  </a:solidFill>
                  <a:latin typeface="Arial Narrow" pitchFamily="34" charset="0"/>
                </a:rPr>
                <a:t>Hopkins Bloomberg School of Public Health (JHSPH) </a:t>
              </a:r>
              <a:r>
                <a:rPr lang="en-US" sz="800" b="0" i="0" u="none" strike="noStrike" baseline="0" dirty="0" smtClean="0">
                  <a:solidFill>
                    <a:srgbClr val="F78E1E"/>
                  </a:solidFill>
                  <a:latin typeface="Arial Narrow" pitchFamily="34" charset="0"/>
                </a:rPr>
                <a:t>| </a:t>
              </a:r>
              <a:r>
                <a:rPr lang="en-US" sz="800" b="0" i="0" u="none" strike="noStrike" baseline="0" dirty="0" smtClean="0">
                  <a:solidFill>
                    <a:schemeClr val="tx1"/>
                  </a:solidFill>
                  <a:latin typeface="Arial Narrow" pitchFamily="34" charset="0"/>
                </a:rPr>
                <a:t>Results for Development Institute (R4D) </a:t>
              </a:r>
              <a:r>
                <a:rPr lang="en-US" sz="800" b="0" i="0" u="none" strike="noStrike" baseline="0" dirty="0" smtClean="0">
                  <a:solidFill>
                    <a:srgbClr val="F78E1E"/>
                  </a:solidFill>
                  <a:latin typeface="Arial Narrow" pitchFamily="34" charset="0"/>
                </a:rPr>
                <a:t>| </a:t>
              </a:r>
              <a:r>
                <a:rPr lang="en-US" sz="800" b="0" i="0" u="none" strike="noStrike" baseline="0" dirty="0" smtClean="0">
                  <a:solidFill>
                    <a:schemeClr val="tx1"/>
                  </a:solidFill>
                  <a:latin typeface="Arial Narrow" pitchFamily="34" charset="0"/>
                </a:rPr>
                <a:t>RTI International </a:t>
              </a:r>
              <a:r>
                <a:rPr lang="en-US" sz="800" b="0" i="0" u="none" strike="noStrike" baseline="0" dirty="0" smtClean="0">
                  <a:solidFill>
                    <a:srgbClr val="F78E1E"/>
                  </a:solidFill>
                  <a:latin typeface="Arial Narrow" pitchFamily="34" charset="0"/>
                </a:rPr>
                <a:t>| </a:t>
              </a:r>
              <a:r>
                <a:rPr lang="en-US" sz="800" b="0" i="0" u="none" strike="noStrike" baseline="0" dirty="0" smtClean="0">
                  <a:solidFill>
                    <a:schemeClr val="tx1"/>
                  </a:solidFill>
                  <a:latin typeface="Arial Narrow" pitchFamily="34" charset="0"/>
                </a:rPr>
                <a:t>Training Resources Group, Inc. (TRG)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1" y="6361926"/>
              <a:ext cx="457200" cy="457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6C1D1-909D-4F05-8E41-09F7141A14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152400"/>
            <a:ext cx="786765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2286000" cy="2286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3475038" cy="2286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286000" cy="228600"/>
          </a:xfrm>
        </p:spPr>
        <p:txBody>
          <a:bodyPr/>
          <a:lstStyle>
            <a:lvl1pPr>
              <a:defRPr/>
            </a:lvl1pPr>
          </a:lstStyle>
          <a:p>
            <a:fld id="{5E33A689-A57B-4768-8C4A-91D42FF95C9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2400"/>
            <a:ext cx="78867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5C596-EBFF-425A-9FB7-2C5721FB0F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0" b="29950"/>
          <a:stretch/>
        </p:blipFill>
        <p:spPr bwMode="auto">
          <a:xfrm>
            <a:off x="5413777" y="1673884"/>
            <a:ext cx="3730223" cy="519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747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C9B90-562B-470B-B47D-7FD398A10E0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9725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899" y="1609725"/>
            <a:ext cx="37623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7FE76-E0FF-439F-A770-3B1A3346EF6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141288"/>
            <a:ext cx="78771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27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225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827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225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4E122-F982-44C1-8DCC-2C6EB3F307C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51C84-1E8E-4EF9-8FDF-82BD34D4464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3F3DE-D874-4C3D-A578-604A9767065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73050"/>
            <a:ext cx="26749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0" y="1435100"/>
            <a:ext cx="26654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2C386-F7CE-4310-8F20-F0F615D73B3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4B2C2-7413-4AB4-A863-AA73DBD13E0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4" name="Rectangle 90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609725"/>
            <a:ext cx="82391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3435" name="Rectangle 90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3436" name="Rectangle 90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34750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3437" name="Rectangle 90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72F4194A-4A16-4558-8E4B-03C79AD4511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3433" name="Rectangle 905"/>
          <p:cNvSpPr>
            <a:spLocks noGrp="1" noChangeArrowheads="1"/>
          </p:cNvSpPr>
          <p:nvPr>
            <p:ph type="title"/>
          </p:nvPr>
        </p:nvSpPr>
        <p:spPr bwMode="auto">
          <a:xfrm>
            <a:off x="800772" y="152400"/>
            <a:ext cx="7886028" cy="114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7" t="17891"/>
          <a:stretch/>
        </p:blipFill>
        <p:spPr bwMode="auto">
          <a:xfrm>
            <a:off x="-1" y="0"/>
            <a:ext cx="800773" cy="180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2" r:id="rId11"/>
  </p:sldLayoutIdLst>
  <p:txStyles>
    <p:titleStyle>
      <a:lvl1pPr marL="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cs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cs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cs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78E1E"/>
        </a:buClr>
        <a:buSzPct val="85000"/>
        <a:buFont typeface="Webdings" pitchFamily="18" charset="2"/>
        <a:buChar char="8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78E1E"/>
        </a:buClr>
        <a:buSzPct val="85000"/>
        <a:buFont typeface="Wingdings" pitchFamily="2" charset="2"/>
        <a:buChar char="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78E1E"/>
        </a:buClr>
        <a:buSzPct val="85000"/>
        <a:buFont typeface="Webdings" pitchFamily="18" charset="2"/>
        <a:buChar char="4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78E1E"/>
        </a:buClr>
        <a:buSzPct val="85000"/>
        <a:buFont typeface="Wingdings" pitchFamily="2" charset="2"/>
        <a:buChar char="Ø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78E1E"/>
        </a:buClr>
        <a:buSzPct val="85000"/>
        <a:buFont typeface="Wingdings" pitchFamily="2" charset="2"/>
        <a:buChar char="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AC142"/>
        </a:buClr>
        <a:buSzPct val="8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AC142"/>
        </a:buClr>
        <a:buSzPct val="8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AC142"/>
        </a:buClr>
        <a:buSzPct val="8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AC142"/>
        </a:buClr>
        <a:buSzPct val="8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6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Lubombo</a:t>
            </a:r>
            <a:r>
              <a:rPr lang="en-US" dirty="0" smtClean="0"/>
              <a:t> Child Friendly Court:</a:t>
            </a:r>
            <a:br>
              <a:rPr lang="en-US" dirty="0" smtClean="0"/>
            </a:br>
            <a:r>
              <a:rPr lang="en-US" sz="3200" dirty="0" smtClean="0"/>
              <a:t>A Pilot of Social Work Systems Strengthening  in Swaziland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NSWM Conference</a:t>
            </a:r>
            <a:br>
              <a:rPr lang="en-US" sz="3200" dirty="0" smtClean="0"/>
            </a:br>
            <a:r>
              <a:rPr lang="en-US" sz="2400" dirty="0" smtClean="0"/>
              <a:t>Washington, DC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3735239" y="5214712"/>
            <a:ext cx="4658264" cy="92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600" dirty="0" smtClean="0">
                <a:solidFill>
                  <a:srgbClr val="000099"/>
                </a:solidFill>
                <a:latin typeface="Arial Narrow" pitchFamily="34" charset="0"/>
              </a:rPr>
              <a:t>June 4, 2015</a:t>
            </a:r>
          </a:p>
          <a:p>
            <a:r>
              <a:rPr lang="en-US" sz="2000" b="1" dirty="0" smtClean="0">
                <a:solidFill>
                  <a:srgbClr val="000099"/>
                </a:solidFill>
                <a:latin typeface="Arial Narrow" pitchFamily="34" charset="0"/>
              </a:rPr>
              <a:t>Zee C. Masuku</a:t>
            </a:r>
          </a:p>
          <a:p>
            <a:r>
              <a:rPr lang="en-US" sz="1800" dirty="0" smtClean="0">
                <a:solidFill>
                  <a:srgbClr val="000099"/>
                </a:solidFill>
                <a:latin typeface="Arial Narrow" pitchFamily="34" charset="0"/>
              </a:rPr>
              <a:t>SW Advisor, Health Finance and Governance Project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0" y="5791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99" y="155006"/>
            <a:ext cx="1126825" cy="867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2" t="27304" r="24441" b="38196"/>
          <a:stretch/>
        </p:blipFill>
        <p:spPr>
          <a:xfrm>
            <a:off x="0" y="1717901"/>
            <a:ext cx="9146014" cy="4242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Friendly Court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Structure for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ominisS\AppData\Local\Microsoft\Windows\Temporary Internet Files\Content.Outlook\SH6ODHYJ\DSC07122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8" y="1377802"/>
            <a:ext cx="8186469" cy="548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Link to Children’s Room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30" y="1323190"/>
            <a:ext cx="7936302" cy="529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50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Building for CFC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188"/>
            <a:ext cx="8945592" cy="598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5774" y="1742536"/>
            <a:ext cx="7703388" cy="4315027"/>
          </a:xfrm>
          <a:prstGeom prst="rect">
            <a:avLst/>
          </a:prstGeom>
          <a:solidFill>
            <a:schemeClr val="bg1">
              <a:lumMod val="75000"/>
              <a:alpha val="5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spcBef>
                <a:spcPct val="20000"/>
              </a:spcBef>
              <a:buClr>
                <a:srgbClr val="F78E1E"/>
              </a:buClr>
              <a:buSzPct val="85000"/>
              <a:buFont typeface="Webdings" pitchFamily="18" charset="2"/>
              <a:buChar char="8"/>
              <a:defRPr sz="2800">
                <a:latin typeface="+mn-lt"/>
                <a:cs typeface="+mn-cs"/>
              </a:defRPr>
            </a:lvl1pPr>
            <a:lvl2pPr marL="742950" lvl="1" indent="-285750">
              <a:spcBef>
                <a:spcPct val="20000"/>
              </a:spcBef>
              <a:buClr>
                <a:srgbClr val="F78E1E"/>
              </a:buClr>
              <a:buSzPct val="85000"/>
              <a:buFont typeface="Wingdings" pitchFamily="2" charset="2"/>
              <a:buChar char=""/>
              <a:defRPr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Clr>
                <a:srgbClr val="F78E1E"/>
              </a:buClr>
              <a:buSzPct val="85000"/>
              <a:buFont typeface="Webdings" pitchFamily="18" charset="2"/>
              <a:buChar char="4"/>
              <a:defRPr sz="20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Clr>
                <a:srgbClr val="F78E1E"/>
              </a:buClr>
              <a:buSzPct val="85000"/>
              <a:buFont typeface="Wingdings" pitchFamily="2" charset="2"/>
              <a:buChar char="Ø"/>
              <a:defRPr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Clr>
                <a:srgbClr val="F78E1E"/>
              </a:buClr>
              <a:buSzPct val="85000"/>
              <a:buFont typeface="Wingdings" pitchFamily="2" charset="2"/>
              <a:buChar char=""/>
              <a:defRPr sz="16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latin typeface="+mn-lt"/>
                <a:cs typeface="+mn-cs"/>
              </a:defRPr>
            </a:lvl9pPr>
          </a:lstStyle>
          <a:p>
            <a:r>
              <a:rPr lang="en-US" b="1" dirty="0" smtClean="0"/>
              <a:t>Trained:</a:t>
            </a:r>
          </a:p>
          <a:p>
            <a:pPr lvl="1"/>
            <a:r>
              <a:rPr lang="en-US" b="1" dirty="0" smtClean="0"/>
              <a:t>14 </a:t>
            </a:r>
            <a:r>
              <a:rPr lang="en-US" b="1" dirty="0"/>
              <a:t>forensic social workers</a:t>
            </a:r>
          </a:p>
          <a:p>
            <a:pPr lvl="1"/>
            <a:r>
              <a:rPr lang="en-US" b="1" dirty="0" smtClean="0"/>
              <a:t>14 </a:t>
            </a:r>
            <a:r>
              <a:rPr lang="en-US" b="1" dirty="0"/>
              <a:t>social workers </a:t>
            </a:r>
            <a:r>
              <a:rPr lang="en-US" b="1" dirty="0" smtClean="0"/>
              <a:t>on Child </a:t>
            </a:r>
            <a:r>
              <a:rPr lang="en-US" b="1" dirty="0"/>
              <a:t>Protection Welfare Act</a:t>
            </a:r>
          </a:p>
          <a:p>
            <a:pPr lvl="1"/>
            <a:r>
              <a:rPr lang="en-US" b="1" dirty="0" smtClean="0"/>
              <a:t>10 </a:t>
            </a:r>
            <a:r>
              <a:rPr lang="en-US" b="1" dirty="0"/>
              <a:t>prosecutors on legislation for using court intermediaries</a:t>
            </a:r>
          </a:p>
          <a:p>
            <a:pPr lvl="1"/>
            <a:r>
              <a:rPr lang="en-US" b="1" dirty="0" smtClean="0"/>
              <a:t>Prosecutors </a:t>
            </a:r>
            <a:r>
              <a:rPr lang="en-US" b="1" dirty="0"/>
              <a:t>(15), judicial officers (12) and </a:t>
            </a:r>
            <a:r>
              <a:rPr lang="en-US" b="1" dirty="0" smtClean="0"/>
              <a:t>court </a:t>
            </a:r>
            <a:r>
              <a:rPr lang="en-US" b="1" dirty="0"/>
              <a:t>intermediaries (21) </a:t>
            </a:r>
            <a:r>
              <a:rPr lang="en-US" b="1" dirty="0" smtClean="0"/>
              <a:t>to </a:t>
            </a:r>
            <a:r>
              <a:rPr lang="en-US" b="1" dirty="0"/>
              <a:t>understand </a:t>
            </a:r>
            <a:r>
              <a:rPr lang="en-US" b="1" dirty="0" smtClean="0"/>
              <a:t>respective roles and how to work </a:t>
            </a:r>
            <a:r>
              <a:rPr lang="en-US" b="1" dirty="0" smtClean="0"/>
              <a:t>together</a:t>
            </a:r>
          </a:p>
          <a:p>
            <a:r>
              <a:rPr lang="en-US" b="1" dirty="0"/>
              <a:t>We need a training plan to include in next year’s budget.” </a:t>
            </a:r>
            <a:r>
              <a:rPr lang="en-US" b="1" i="1" dirty="0"/>
              <a:t>(Principal Secretary, Ministry of Justice)</a:t>
            </a:r>
            <a:endParaRPr lang="en-US" b="1" dirty="0"/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4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CFC fully functioning—approx. 20 cases per month </a:t>
            </a:r>
          </a:p>
          <a:p>
            <a:pPr lvl="1"/>
            <a:r>
              <a:rPr lang="en-US" dirty="0" smtClean="0"/>
              <a:t>Also serves sexually abused elderly women</a:t>
            </a:r>
          </a:p>
          <a:p>
            <a:r>
              <a:rPr lang="en-US" dirty="0" smtClean="0"/>
              <a:t>Standard template for court reports endorsed by Judiciary and </a:t>
            </a:r>
            <a:r>
              <a:rPr lang="en-US" dirty="0" smtClean="0"/>
              <a:t>Ministry of Justice (MOJ)</a:t>
            </a:r>
            <a:endParaRPr lang="en-US" dirty="0" smtClean="0"/>
          </a:p>
          <a:p>
            <a:r>
              <a:rPr lang="en-US" dirty="0" smtClean="0"/>
              <a:t>Additional trainings planned with sustainable funding source (funded by MOJ, Judiciary and </a:t>
            </a:r>
            <a:r>
              <a:rPr lang="en-US" dirty="0" smtClean="0"/>
              <a:t>Police)</a:t>
            </a:r>
            <a:endParaRPr lang="en-US" dirty="0" smtClean="0"/>
          </a:p>
          <a:p>
            <a:r>
              <a:rPr lang="en-US" dirty="0" smtClean="0"/>
              <a:t>Department of Social Welfare </a:t>
            </a:r>
            <a:r>
              <a:rPr lang="en-US" dirty="0" smtClean="0"/>
              <a:t>owns the restructuring, supported by </a:t>
            </a:r>
            <a:r>
              <a:rPr lang="en-US" dirty="0" smtClean="0"/>
              <a:t>Ministry of Public Service</a:t>
            </a:r>
            <a:endParaRPr lang="en-US" dirty="0" smtClean="0"/>
          </a:p>
          <a:p>
            <a:r>
              <a:rPr lang="en-US" dirty="0" smtClean="0"/>
              <a:t>High-level stakeholder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2348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Implications </a:t>
            </a:r>
            <a:r>
              <a:rPr lang="en-US" dirty="0"/>
              <a:t>on SW P</a:t>
            </a:r>
            <a:r>
              <a:rPr lang="en-US" dirty="0" smtClean="0"/>
              <a:t>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488961"/>
            <a:ext cx="8239125" cy="4486275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Forensic SW Specialization </a:t>
            </a:r>
          </a:p>
          <a:p>
            <a:pPr lvl="0"/>
            <a:r>
              <a:rPr lang="en-US" dirty="0" smtClean="0"/>
              <a:t>Where should SWs be placed? – practice and supervision</a:t>
            </a:r>
          </a:p>
          <a:p>
            <a:pPr marL="0" lvl="0" indent="0">
              <a:buNone/>
            </a:pPr>
            <a:r>
              <a:rPr lang="en-US" b="1" dirty="0" smtClean="0"/>
              <a:t>Case Management </a:t>
            </a:r>
          </a:p>
          <a:p>
            <a:r>
              <a:rPr lang="en-US" dirty="0" smtClean="0"/>
              <a:t>Track SW cases and links SW, Courts, Prosecution, HIV/AIDS screening</a:t>
            </a:r>
          </a:p>
          <a:p>
            <a:r>
              <a:rPr lang="en-US" dirty="0" smtClean="0"/>
              <a:t>Refining </a:t>
            </a:r>
            <a:r>
              <a:rPr lang="en-US" dirty="0"/>
              <a:t>structure from national to chiefdom </a:t>
            </a:r>
            <a:r>
              <a:rPr lang="en-US" dirty="0" smtClean="0"/>
              <a:t>level, professionalization and deployment </a:t>
            </a:r>
          </a:p>
          <a:p>
            <a:pPr marL="0" indent="0">
              <a:buNone/>
            </a:pPr>
            <a:r>
              <a:rPr lang="en-US" b="1" dirty="0" smtClean="0"/>
              <a:t>Regulation</a:t>
            </a:r>
          </a:p>
          <a:p>
            <a:r>
              <a:rPr lang="en-US" dirty="0" smtClean="0"/>
              <a:t>SW </a:t>
            </a:r>
            <a:r>
              <a:rPr lang="en-US" dirty="0"/>
              <a:t>council to regulate the </a:t>
            </a:r>
            <a:r>
              <a:rPr lang="en-US" dirty="0" smtClean="0"/>
              <a:t>profession</a:t>
            </a:r>
          </a:p>
          <a:p>
            <a:r>
              <a:rPr lang="en-US" dirty="0"/>
              <a:t>C</a:t>
            </a:r>
            <a:r>
              <a:rPr lang="en-US" dirty="0" smtClean="0"/>
              <a:t>urriculum content to complement practice model</a:t>
            </a:r>
          </a:p>
          <a:p>
            <a:endParaRPr lang="en-US" dirty="0" smtClean="0"/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Linkages with HIV/AIDS – Screening is crucial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76554"/>
              </p:ext>
            </p:extLst>
          </p:nvPr>
        </p:nvGraphicFramePr>
        <p:xfrm>
          <a:off x="188138" y="1351576"/>
          <a:ext cx="8869597" cy="527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992" y="153144"/>
            <a:ext cx="7886700" cy="1143000"/>
          </a:xfrm>
        </p:spPr>
        <p:txBody>
          <a:bodyPr/>
          <a:lstStyle/>
          <a:p>
            <a:r>
              <a:rPr lang="en-US" dirty="0" smtClean="0"/>
              <a:t>Implications On SW Management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4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 came here thinking I know….this training has taught me that I don’t know anything”  </a:t>
            </a:r>
            <a:r>
              <a:rPr lang="en-US" dirty="0" smtClean="0"/>
              <a:t>(</a:t>
            </a:r>
            <a:r>
              <a:rPr lang="en-US" i="1" dirty="0" smtClean="0"/>
              <a:t>Magistrate</a:t>
            </a:r>
            <a:r>
              <a:rPr lang="en-US" i="1" dirty="0" smtClean="0"/>
              <a:t>)</a:t>
            </a:r>
          </a:p>
          <a:p>
            <a:endParaRPr lang="en-US" dirty="0"/>
          </a:p>
          <a:p>
            <a:r>
              <a:rPr lang="en-US" dirty="0"/>
              <a:t>“What I have learnt in the past five days is that all I have been doing for the past 15 years was </a:t>
            </a:r>
            <a:r>
              <a:rPr lang="en-US" dirty="0" smtClean="0"/>
              <a:t>wrong” (</a:t>
            </a:r>
            <a:r>
              <a:rPr lang="en-US" i="1" dirty="0" smtClean="0"/>
              <a:t>Prosecutor</a:t>
            </a:r>
            <a:r>
              <a:rPr lang="en-US" i="1" dirty="0" smtClean="0"/>
              <a:t>)</a:t>
            </a:r>
          </a:p>
          <a:p>
            <a:endParaRPr lang="en-US" dirty="0"/>
          </a:p>
          <a:p>
            <a:r>
              <a:rPr lang="en-GB" dirty="0" smtClean="0"/>
              <a:t>“</a:t>
            </a:r>
            <a:r>
              <a:rPr lang="en-GB" dirty="0"/>
              <a:t>As a prosecutor for fifteen years, I was not aware about trauma caused by the court to child witnesses. The communication I learned would help me reduce </a:t>
            </a:r>
            <a:r>
              <a:rPr lang="en-GB" dirty="0" smtClean="0"/>
              <a:t>this” </a:t>
            </a:r>
            <a:r>
              <a:rPr lang="en-GB" dirty="0" smtClean="0"/>
              <a:t>(</a:t>
            </a:r>
            <a:r>
              <a:rPr lang="en-GB" i="1" dirty="0" smtClean="0"/>
              <a:t>Prosecutor)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1858788" y="1634363"/>
            <a:ext cx="5364929" cy="449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ingdings" pitchFamily="2" charset="2"/>
              <a:buNone/>
              <a:defRPr sz="2800" b="1">
                <a:solidFill>
                  <a:srgbClr val="F78E1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ingdings" pitchFamily="2" charset="2"/>
              <a:buChar char="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ebdings" pitchFamily="18" charset="2"/>
              <a:buChar char="4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78E1E"/>
              </a:buClr>
              <a:buSzPct val="85000"/>
              <a:buFont typeface="Wingdings" pitchFamily="2" charset="2"/>
              <a:buChar char="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AC142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endParaRPr lang="en-US" sz="1800" kern="0" dirty="0" smtClean="0">
              <a:solidFill>
                <a:schemeClr val="tx1"/>
              </a:solidFill>
            </a:endParaRPr>
          </a:p>
          <a:p>
            <a:pPr algn="ctr"/>
            <a:endParaRPr lang="en-US" sz="1800" kern="0" dirty="0" smtClean="0">
              <a:solidFill>
                <a:schemeClr val="tx1"/>
              </a:solidFill>
            </a:endParaRPr>
          </a:p>
          <a:p>
            <a:pPr algn="ctr"/>
            <a:r>
              <a:rPr lang="en-US" sz="4000" kern="0" dirty="0" err="1" smtClean="0"/>
              <a:t>Ngiyabonga</a:t>
            </a:r>
            <a:r>
              <a:rPr lang="en-US" sz="4000" kern="0" dirty="0" smtClean="0"/>
              <a:t>!!</a:t>
            </a:r>
            <a:endParaRPr lang="en-US" sz="4000" kern="0" dirty="0"/>
          </a:p>
          <a:p>
            <a:pPr algn="ctr"/>
            <a:endParaRPr lang="en-US" sz="4000" kern="0" dirty="0" smtClean="0"/>
          </a:p>
          <a:p>
            <a:pPr algn="ctr"/>
            <a:r>
              <a:rPr lang="en-US" sz="4000" kern="0" dirty="0" smtClean="0"/>
              <a:t>Visit us at:</a:t>
            </a:r>
          </a:p>
          <a:p>
            <a:pPr algn="ctr"/>
            <a:r>
              <a:rPr lang="en-US" sz="4000" u="sng" kern="0" dirty="0" smtClean="0"/>
              <a:t>www.hfgproject.org</a:t>
            </a:r>
            <a:endParaRPr lang="en-US" sz="2400" u="sng" kern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39" y="155006"/>
            <a:ext cx="1126825" cy="867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Swaziland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04875" y="1609725"/>
            <a:ext cx="8239125" cy="4486275"/>
          </a:xfrm>
        </p:spPr>
        <p:txBody>
          <a:bodyPr/>
          <a:lstStyle/>
          <a:p>
            <a:endParaRPr lang="en-US" dirty="0" smtClean="0"/>
          </a:p>
          <a:p>
            <a:endParaRPr lang="en-ZA" dirty="0"/>
          </a:p>
        </p:txBody>
      </p:sp>
      <p:pic>
        <p:nvPicPr>
          <p:cNvPr id="5" name="Picture 2" descr="H:\Southern-African-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" y="1288636"/>
            <a:ext cx="7868094" cy="558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5305245" y="3795623"/>
            <a:ext cx="1751162" cy="11386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866626" y="1500997"/>
            <a:ext cx="2204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Population:</a:t>
            </a:r>
          </a:p>
          <a:p>
            <a:r>
              <a:rPr lang="en-US" sz="3200" b="1" dirty="0" smtClean="0">
                <a:latin typeface="+mj-lt"/>
              </a:rPr>
              <a:t>1.2M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39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OVC Situation in Swaziland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609725"/>
            <a:ext cx="8239125" cy="3566123"/>
          </a:xfrm>
        </p:spPr>
        <p:txBody>
          <a:bodyPr/>
          <a:lstStyle/>
          <a:p>
            <a:r>
              <a:rPr lang="en-US" dirty="0" smtClean="0"/>
              <a:t>27% </a:t>
            </a:r>
            <a:r>
              <a:rPr lang="en-US" dirty="0" smtClean="0"/>
              <a:t>HIV/AIDS </a:t>
            </a:r>
            <a:r>
              <a:rPr lang="en-US" dirty="0"/>
              <a:t>prevalence in the general </a:t>
            </a:r>
            <a:r>
              <a:rPr lang="en-US" dirty="0" smtClean="0"/>
              <a:t>population*</a:t>
            </a:r>
            <a:endParaRPr lang="en-US" dirty="0" smtClean="0"/>
          </a:p>
          <a:p>
            <a:r>
              <a:rPr lang="en-US" dirty="0" smtClean="0"/>
              <a:t>45% of all children are orphaned or </a:t>
            </a:r>
            <a:r>
              <a:rPr lang="en-US" dirty="0" smtClean="0"/>
              <a:t>vulnerable**</a:t>
            </a:r>
            <a:endParaRPr lang="en-US" dirty="0" smtClean="0"/>
          </a:p>
          <a:p>
            <a:r>
              <a:rPr lang="en-US" dirty="0" smtClean="0"/>
              <a:t>63% of </a:t>
            </a:r>
            <a:r>
              <a:rPr lang="en-US" dirty="0"/>
              <a:t>the total population lives below the poverty line and </a:t>
            </a:r>
            <a:r>
              <a:rPr lang="en-US" dirty="0" smtClean="0"/>
              <a:t>29% live </a:t>
            </a:r>
            <a:r>
              <a:rPr lang="en-US" dirty="0"/>
              <a:t>in extreme </a:t>
            </a:r>
            <a:r>
              <a:rPr lang="en-US" dirty="0" smtClean="0"/>
              <a:t>poverty**</a:t>
            </a:r>
            <a:endParaRPr lang="en-US" dirty="0" smtClean="0"/>
          </a:p>
          <a:p>
            <a:r>
              <a:rPr lang="en-US" dirty="0" smtClean="0"/>
              <a:t>Sexual violence among children and young women***:</a:t>
            </a:r>
          </a:p>
          <a:p>
            <a:pPr lvl="1"/>
            <a:r>
              <a:rPr lang="en-US" dirty="0" smtClean="0"/>
              <a:t>28% among children 13-17 years old</a:t>
            </a:r>
          </a:p>
          <a:p>
            <a:pPr lvl="1"/>
            <a:r>
              <a:rPr lang="en-US" dirty="0" smtClean="0"/>
              <a:t>38% among 18-24 year old women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5555" y="5572663"/>
            <a:ext cx="6711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*UNAIDS </a:t>
            </a:r>
            <a:r>
              <a:rPr lang="en-US" sz="1800" dirty="0">
                <a:latin typeface="+mj-lt"/>
              </a:rPr>
              <a:t>Swaziland Country Fact </a:t>
            </a:r>
            <a:r>
              <a:rPr lang="en-US" sz="1800" dirty="0" smtClean="0">
                <a:latin typeface="+mj-lt"/>
              </a:rPr>
              <a:t>Sheet, 2013</a:t>
            </a:r>
          </a:p>
          <a:p>
            <a:r>
              <a:rPr lang="en-US" sz="1800" dirty="0">
                <a:latin typeface="+mj-lt"/>
              </a:rPr>
              <a:t>**</a:t>
            </a:r>
            <a:r>
              <a:rPr lang="en-US" sz="1800" dirty="0">
                <a:latin typeface="+mj-lt"/>
              </a:rPr>
              <a:t>2010 Swaziland Household Income and Expenditure </a:t>
            </a:r>
            <a:r>
              <a:rPr lang="en-US" sz="1800" dirty="0" smtClean="0">
                <a:latin typeface="+mj-lt"/>
              </a:rPr>
              <a:t>Survey</a:t>
            </a:r>
          </a:p>
          <a:p>
            <a:r>
              <a:rPr lang="en-US" sz="1800" dirty="0" smtClean="0">
                <a:latin typeface="+mj-lt"/>
              </a:rPr>
              <a:t>***UNICEF 2007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7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Health Finance and Governance Project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  <a:spcAft>
                <a:spcPts val="300"/>
              </a:spcAft>
            </a:pPr>
            <a:r>
              <a:rPr lang="en-US" dirty="0"/>
              <a:t>USAID’s flagship project for </a:t>
            </a:r>
            <a:r>
              <a:rPr lang="en-US" dirty="0" smtClean="0"/>
              <a:t>strengthening health systems</a:t>
            </a:r>
            <a:endParaRPr lang="en-US" dirty="0"/>
          </a:p>
          <a:p>
            <a:pPr>
              <a:spcBef>
                <a:spcPts val="400"/>
              </a:spcBef>
              <a:spcAft>
                <a:spcPts val="300"/>
              </a:spcAft>
            </a:pPr>
            <a:r>
              <a:rPr lang="en-US" dirty="0" smtClean="0"/>
              <a:t>Focus on improved financing and governance</a:t>
            </a:r>
          </a:p>
          <a:p>
            <a:pPr>
              <a:spcBef>
                <a:spcPts val="400"/>
              </a:spcBef>
              <a:spcAft>
                <a:spcPts val="300"/>
              </a:spcAft>
            </a:pPr>
            <a:r>
              <a:rPr lang="en-US" dirty="0"/>
              <a:t>1</a:t>
            </a:r>
            <a:r>
              <a:rPr lang="en-US" dirty="0" smtClean="0"/>
              <a:t>8 </a:t>
            </a:r>
            <a:r>
              <a:rPr lang="en-US" dirty="0"/>
              <a:t>active countries, 4 regional bureaus </a:t>
            </a:r>
            <a:endParaRPr lang="en-US" dirty="0" smtClean="0"/>
          </a:p>
          <a:p>
            <a:pPr>
              <a:spcBef>
                <a:spcPts val="400"/>
              </a:spcBef>
              <a:spcAft>
                <a:spcPts val="300"/>
              </a:spcAft>
            </a:pPr>
            <a:r>
              <a:rPr lang="en-US" dirty="0" smtClean="0"/>
              <a:t>In </a:t>
            </a:r>
            <a:r>
              <a:rPr lang="en-US" dirty="0" smtClean="0"/>
              <a:t>Swaziland, focus </a:t>
            </a:r>
            <a:r>
              <a:rPr lang="en-US" dirty="0"/>
              <a:t>is systems strengthening to improve service delivery and ensuring the protection of children and </a:t>
            </a:r>
            <a:r>
              <a:rPr lang="en-US" dirty="0" smtClean="0"/>
              <a:t>families</a:t>
            </a:r>
          </a:p>
          <a:p>
            <a:pPr lvl="1"/>
            <a:r>
              <a:rPr lang="en-US" dirty="0" smtClean="0"/>
              <a:t>Supports PEPFAR risk mitigation strategies for </a:t>
            </a:r>
            <a:r>
              <a:rPr lang="en-US" dirty="0" smtClean="0"/>
              <a:t>Orphan and Vulnerable Children (OVCs) </a:t>
            </a:r>
            <a:r>
              <a:rPr lang="en-US" dirty="0" smtClean="0"/>
              <a:t>in moderate and high HIV/AIDS burden areas</a:t>
            </a:r>
            <a:endParaRPr lang="en-US" dirty="0"/>
          </a:p>
          <a:p>
            <a:endParaRPr lang="en-ZA" sz="3600" dirty="0"/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2366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 Abuse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Cases by Region,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Swaziland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2014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695578"/>
              </p:ext>
            </p:extLst>
          </p:nvPr>
        </p:nvGraphicFramePr>
        <p:xfrm>
          <a:off x="569343" y="1759788"/>
          <a:ext cx="4433980" cy="1988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2461"/>
                <a:gridCol w="1461519"/>
              </a:tblGrid>
              <a:tr h="49478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 err="1" smtClean="0">
                          <a:effectLst/>
                        </a:rPr>
                        <a:t>Hhohho</a:t>
                      </a:r>
                      <a:r>
                        <a:rPr lang="en-US" sz="3200" u="none" strike="noStrike" dirty="0" smtClean="0">
                          <a:effectLst/>
                        </a:rPr>
                        <a:t>  Region</a:t>
                      </a:r>
                      <a:endParaRPr lang="en-US" sz="3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1329*</a:t>
                      </a:r>
                      <a:endParaRPr lang="en-US" sz="3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9" marB="0" anchor="ctr"/>
                </a:tc>
              </a:tr>
              <a:tr h="49478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 err="1" smtClean="0">
                          <a:effectLst/>
                        </a:rPr>
                        <a:t>Lubombo</a:t>
                      </a:r>
                      <a:r>
                        <a:rPr lang="en-US" sz="3200" u="none" strike="noStrike" dirty="0" smtClean="0">
                          <a:effectLst/>
                        </a:rPr>
                        <a:t>  Region</a:t>
                      </a:r>
                      <a:endParaRPr lang="en-US" sz="3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</a:rPr>
                        <a:t>1505</a:t>
                      </a:r>
                      <a:endParaRPr lang="en-US" sz="3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9" marB="0" anchor="ctr"/>
                </a:tc>
              </a:tr>
              <a:tr h="49478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 err="1" smtClean="0">
                          <a:effectLst/>
                        </a:rPr>
                        <a:t>Manzini</a:t>
                      </a:r>
                      <a:r>
                        <a:rPr lang="en-US" sz="3200" u="none" strike="noStrike" dirty="0" smtClean="0">
                          <a:effectLst/>
                        </a:rPr>
                        <a:t>  Region</a:t>
                      </a:r>
                      <a:endParaRPr lang="en-US" sz="3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</a:rPr>
                        <a:t>1463</a:t>
                      </a:r>
                      <a:endParaRPr lang="en-US" sz="3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9" marB="0" anchor="ctr"/>
                </a:tc>
              </a:tr>
              <a:tr h="49478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 err="1" smtClean="0">
                          <a:effectLst/>
                        </a:rPr>
                        <a:t>Shiselweni</a:t>
                      </a:r>
                      <a:r>
                        <a:rPr lang="en-US" sz="3200" u="none" strike="noStrike" dirty="0" smtClean="0">
                          <a:effectLst/>
                        </a:rPr>
                        <a:t>  Region</a:t>
                      </a:r>
                      <a:endParaRPr lang="en-US" sz="3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</a:rPr>
                        <a:t>1181</a:t>
                      </a:r>
                      <a:endParaRPr lang="en-US" sz="3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9" marB="0" anchor="ctr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071" y="1932314"/>
            <a:ext cx="3754982" cy="43390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815" y="4235570"/>
            <a:ext cx="45288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+mj-lt"/>
              </a:rPr>
              <a:t>Lubombo</a:t>
            </a:r>
            <a:r>
              <a:rPr lang="en-US" sz="2800" dirty="0" smtClean="0">
                <a:latin typeface="+mj-lt"/>
              </a:rPr>
              <a:t> Region has 31% of child sexual abuse cases (328 reported in 2014)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+mj-lt"/>
              </a:rPr>
              <a:t>Lubombo</a:t>
            </a:r>
            <a:r>
              <a:rPr lang="en-US" sz="2800" dirty="0" smtClean="0">
                <a:latin typeface="+mj-lt"/>
              </a:rPr>
              <a:t> Population</a:t>
            </a:r>
            <a:r>
              <a:rPr lang="en-US" sz="2800" dirty="0" smtClean="0">
                <a:latin typeface="+mj-lt"/>
              </a:rPr>
              <a:t>: 207,000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343" y="6366294"/>
            <a:ext cx="5710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*National Surveillance on Abuse, 2014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98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Lubombo</a:t>
            </a:r>
            <a:r>
              <a:rPr lang="en-US" dirty="0" smtClean="0"/>
              <a:t> SW Strengthening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HFG </a:t>
            </a:r>
            <a:r>
              <a:rPr lang="en-US" dirty="0" smtClean="0"/>
              <a:t>piloting strengthening SW sector in </a:t>
            </a:r>
            <a:r>
              <a:rPr lang="en-US" dirty="0" err="1" smtClean="0"/>
              <a:t>Lubombo</a:t>
            </a:r>
            <a:r>
              <a:rPr lang="en-US" dirty="0" smtClean="0"/>
              <a:t> Region</a:t>
            </a:r>
          </a:p>
          <a:p>
            <a:r>
              <a:rPr lang="en-US" dirty="0" smtClean="0"/>
              <a:t>Supporting coordinated implementation of Swaziland’s Child Protection and Welfare Act of 2012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35" y="2990400"/>
            <a:ext cx="7531220" cy="501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for Selecting </a:t>
            </a:r>
            <a:r>
              <a:rPr lang="en-US" dirty="0" err="1" smtClean="0"/>
              <a:t>Lubombo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9" t="29033" r="28196" b="13519"/>
          <a:stretch/>
        </p:blipFill>
        <p:spPr>
          <a:xfrm>
            <a:off x="3468471" y="1389329"/>
            <a:ext cx="5675529" cy="5304768"/>
          </a:xfrm>
        </p:spPr>
      </p:pic>
      <p:sp>
        <p:nvSpPr>
          <p:cNvPr id="5" name="TextBox 4"/>
          <p:cNvSpPr txBox="1"/>
          <p:nvPr/>
        </p:nvSpPr>
        <p:spPr>
          <a:xfrm>
            <a:off x="207034" y="1880559"/>
            <a:ext cx="3252158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78E1E"/>
              </a:buClr>
              <a:buSzPct val="85000"/>
              <a:buFont typeface="Webdings" pitchFamily="18" charset="2"/>
              <a:buChar char="8"/>
            </a:pPr>
            <a:r>
              <a:rPr lang="en-US" sz="2800" kern="0" dirty="0" smtClean="0">
                <a:solidFill>
                  <a:prstClr val="black"/>
                </a:solidFill>
                <a:latin typeface="Arial Narrow"/>
                <a:cs typeface="Times New Roman"/>
              </a:rPr>
              <a:t>Inadequate </a:t>
            </a:r>
            <a:r>
              <a:rPr lang="en-US" sz="2800" kern="0" dirty="0">
                <a:solidFill>
                  <a:prstClr val="black"/>
                </a:solidFill>
                <a:latin typeface="Arial Narrow"/>
                <a:cs typeface="Times New Roman"/>
              </a:rPr>
              <a:t>human </a:t>
            </a:r>
            <a:r>
              <a:rPr lang="en-US" sz="2800" kern="0" dirty="0" smtClean="0">
                <a:solidFill>
                  <a:prstClr val="black"/>
                </a:solidFill>
                <a:latin typeface="Arial Narrow"/>
                <a:cs typeface="Times New Roman"/>
              </a:rPr>
              <a:t>resources</a:t>
            </a:r>
          </a:p>
          <a:p>
            <a:pPr marL="742950" lvl="1" indent="-285750">
              <a:spcBef>
                <a:spcPct val="20000"/>
              </a:spcBef>
              <a:buClr>
                <a:srgbClr val="F78E1E"/>
              </a:buClr>
              <a:buSzPct val="85000"/>
              <a:buFont typeface="Wingdings" pitchFamily="2" charset="2"/>
              <a:buChar char=""/>
            </a:pPr>
            <a:r>
              <a:rPr lang="en-US" dirty="0">
                <a:latin typeface="+mn-lt"/>
                <a:cs typeface="+mn-cs"/>
              </a:rPr>
              <a:t>5 social workers, none with required qualifications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Child-friendly Courts</a:t>
            </a:r>
            <a:endParaRPr lang="en-US" dirty="0"/>
          </a:p>
        </p:txBody>
      </p:sp>
      <p:pic>
        <p:nvPicPr>
          <p:cNvPr id="1026" name="Picture 2" descr="C:\Users\DominisS\AppData\Local\Microsoft\Windows\Temporary Internet Files\Content.Outlook\SH6ODHYJ\DSC06420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9" y="1506739"/>
            <a:ext cx="8754604" cy="491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Original court required children to face the perpetrator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 resources to make children comfortable and facilitate testimony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95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Redesigning the Child-friendly Court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838" y="1360098"/>
            <a:ext cx="10115550" cy="568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2170416"/>
            <a:ext cx="8239125" cy="3971566"/>
          </a:xfrm>
          <a:solidFill>
            <a:srgbClr val="EAEAEA">
              <a:alpha val="29020"/>
            </a:srgbClr>
          </a:solidFill>
        </p:spPr>
        <p:txBody>
          <a:bodyPr/>
          <a:lstStyle/>
          <a:p>
            <a:r>
              <a:rPr lang="en-US" sz="3200" b="1" dirty="0" smtClean="0"/>
              <a:t>Study tour to Palm Ridge &amp; Soweto, </a:t>
            </a:r>
            <a:r>
              <a:rPr lang="en-US" sz="3200" b="1" dirty="0" smtClean="0"/>
              <a:t>SA</a:t>
            </a:r>
            <a:endParaRPr lang="en-US" sz="3200" b="1" dirty="0" smtClean="0"/>
          </a:p>
          <a:p>
            <a:r>
              <a:rPr lang="en-US" sz="3200" b="1" dirty="0" smtClean="0"/>
              <a:t>Designed </a:t>
            </a:r>
            <a:r>
              <a:rPr lang="en-US" sz="3200" b="1" dirty="0" err="1" smtClean="0"/>
              <a:t>Siteki</a:t>
            </a:r>
            <a:r>
              <a:rPr lang="en-US" sz="3200" b="1" dirty="0" smtClean="0"/>
              <a:t> </a:t>
            </a:r>
            <a:r>
              <a:rPr lang="en-US" sz="3200" b="1" dirty="0" smtClean="0"/>
              <a:t>CFC </a:t>
            </a:r>
            <a:r>
              <a:rPr lang="en-US" sz="3200" b="1" dirty="0" smtClean="0"/>
              <a:t>structure based on:</a:t>
            </a:r>
          </a:p>
          <a:p>
            <a:pPr lvl="1"/>
            <a:r>
              <a:rPr lang="en-US" sz="2800" b="1" dirty="0" smtClean="0"/>
              <a:t>Study tour lessons learned</a:t>
            </a:r>
          </a:p>
          <a:p>
            <a:pPr lvl="1"/>
            <a:r>
              <a:rPr lang="en-US" sz="2800" b="1" dirty="0" smtClean="0"/>
              <a:t>Ministry of Works consultations</a:t>
            </a:r>
            <a:endParaRPr lang="en-US" sz="2800" b="1" dirty="0" smtClean="0"/>
          </a:p>
          <a:p>
            <a:pPr lvl="1"/>
            <a:r>
              <a:rPr lang="en-US" sz="2800" b="1" dirty="0" smtClean="0"/>
              <a:t>PEPFAR engagement</a:t>
            </a:r>
          </a:p>
          <a:p>
            <a:r>
              <a:rPr lang="en-US" sz="3200" b="1" dirty="0" smtClean="0"/>
              <a:t>Completed renovations to existing court</a:t>
            </a:r>
          </a:p>
          <a:p>
            <a:r>
              <a:rPr lang="en-US" sz="3200" b="1" dirty="0" smtClean="0"/>
              <a:t>Purchased and furnished a mobile structure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354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S 2020 Presentation Template">
  <a:themeElements>
    <a:clrScheme name="HFG Color palet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3990"/>
      </a:accent1>
      <a:accent2>
        <a:srgbClr val="F78E1E"/>
      </a:accent2>
      <a:accent3>
        <a:srgbClr val="7F7F7F"/>
      </a:accent3>
      <a:accent4>
        <a:srgbClr val="FBD5B5"/>
      </a:accent4>
      <a:accent5>
        <a:srgbClr val="8DB3E2"/>
      </a:accent5>
      <a:accent6>
        <a:srgbClr val="F79646"/>
      </a:accent6>
      <a:hlink>
        <a:srgbClr val="DFD1A7"/>
      </a:hlink>
      <a:folHlink>
        <a:srgbClr val="A5A5A5"/>
      </a:folHlink>
    </a:clrScheme>
    <a:fontScheme name="HS 2020 Presentation Template">
      <a:majorFont>
        <a:latin typeface="Arial Narrow"/>
        <a:ea typeface=""/>
        <a:cs typeface="Times New Roman"/>
      </a:majorFont>
      <a:minorFont>
        <a:latin typeface="Arial Narrow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HS 2020 Presentation Template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 2020 Presentation Template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2020 Presentation Template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2020 Presentation Template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2020 Presentation Template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2020 Presentation Template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 2020 Presentation Template 7">
        <a:dk1>
          <a:srgbClr val="00267F"/>
        </a:dk1>
        <a:lt1>
          <a:srgbClr val="FFFFFF"/>
        </a:lt1>
        <a:dk2>
          <a:srgbClr val="002740"/>
        </a:dk2>
        <a:lt2>
          <a:srgbClr val="000066"/>
        </a:lt2>
        <a:accent1>
          <a:srgbClr val="F1B075"/>
        </a:accent1>
        <a:accent2>
          <a:srgbClr val="81A8FF"/>
        </a:accent2>
        <a:accent3>
          <a:srgbClr val="FFFFFF"/>
        </a:accent3>
        <a:accent4>
          <a:srgbClr val="001F6C"/>
        </a:accent4>
        <a:accent5>
          <a:srgbClr val="F7D4BD"/>
        </a:accent5>
        <a:accent6>
          <a:srgbClr val="7498E7"/>
        </a:accent6>
        <a:hlink>
          <a:srgbClr val="FF782D"/>
        </a:hlink>
        <a:folHlink>
          <a:srgbClr val="0076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2020 Presentation Template 8">
        <a:dk1>
          <a:srgbClr val="00267F"/>
        </a:dk1>
        <a:lt1>
          <a:srgbClr val="FFFFFF"/>
        </a:lt1>
        <a:dk2>
          <a:srgbClr val="002740"/>
        </a:dk2>
        <a:lt2>
          <a:srgbClr val="000066"/>
        </a:lt2>
        <a:accent1>
          <a:srgbClr val="F1B075"/>
        </a:accent1>
        <a:accent2>
          <a:srgbClr val="99B9FF"/>
        </a:accent2>
        <a:accent3>
          <a:srgbClr val="FFFFFF"/>
        </a:accent3>
        <a:accent4>
          <a:srgbClr val="001F6C"/>
        </a:accent4>
        <a:accent5>
          <a:srgbClr val="F7D4BD"/>
        </a:accent5>
        <a:accent6>
          <a:srgbClr val="8AA7E7"/>
        </a:accent6>
        <a:hlink>
          <a:srgbClr val="FF782D"/>
        </a:hlink>
        <a:folHlink>
          <a:srgbClr val="0076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2020 Presentation Template 9">
        <a:dk1>
          <a:srgbClr val="00267F"/>
        </a:dk1>
        <a:lt1>
          <a:srgbClr val="FFFFFF"/>
        </a:lt1>
        <a:dk2>
          <a:srgbClr val="002740"/>
        </a:dk2>
        <a:lt2>
          <a:srgbClr val="000066"/>
        </a:lt2>
        <a:accent1>
          <a:srgbClr val="F1B075"/>
        </a:accent1>
        <a:accent2>
          <a:srgbClr val="99B9FF"/>
        </a:accent2>
        <a:accent3>
          <a:srgbClr val="FFFFFF"/>
        </a:accent3>
        <a:accent4>
          <a:srgbClr val="001F6C"/>
        </a:accent4>
        <a:accent5>
          <a:srgbClr val="F7D4BD"/>
        </a:accent5>
        <a:accent6>
          <a:srgbClr val="8AA7E7"/>
        </a:accent6>
        <a:hlink>
          <a:srgbClr val="FF782D"/>
        </a:hlink>
        <a:folHlink>
          <a:srgbClr val="006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2020 Presentation Template 10">
        <a:dk1>
          <a:srgbClr val="00267F"/>
        </a:dk1>
        <a:lt1>
          <a:srgbClr val="FFFFFF"/>
        </a:lt1>
        <a:dk2>
          <a:srgbClr val="002740"/>
        </a:dk2>
        <a:lt2>
          <a:srgbClr val="000066"/>
        </a:lt2>
        <a:accent1>
          <a:srgbClr val="D7FFC3"/>
        </a:accent1>
        <a:accent2>
          <a:srgbClr val="81A8FF"/>
        </a:accent2>
        <a:accent3>
          <a:srgbClr val="FFFFFF"/>
        </a:accent3>
        <a:accent4>
          <a:srgbClr val="001F6C"/>
        </a:accent4>
        <a:accent5>
          <a:srgbClr val="E8FFDE"/>
        </a:accent5>
        <a:accent6>
          <a:srgbClr val="7498E7"/>
        </a:accent6>
        <a:hlink>
          <a:srgbClr val="FFD1B7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 2020 Presentation Template 11">
        <a:dk1>
          <a:srgbClr val="00267F"/>
        </a:dk1>
        <a:lt1>
          <a:srgbClr val="FFFFFF"/>
        </a:lt1>
        <a:dk2>
          <a:srgbClr val="002740"/>
        </a:dk2>
        <a:lt2>
          <a:srgbClr val="000066"/>
        </a:lt2>
        <a:accent1>
          <a:srgbClr val="D7FFC3"/>
        </a:accent1>
        <a:accent2>
          <a:srgbClr val="81A8FF"/>
        </a:accent2>
        <a:accent3>
          <a:srgbClr val="FFFFFF"/>
        </a:accent3>
        <a:accent4>
          <a:srgbClr val="001F6C"/>
        </a:accent4>
        <a:accent5>
          <a:srgbClr val="E8FFDE"/>
        </a:accent5>
        <a:accent6>
          <a:srgbClr val="7498E7"/>
        </a:accent6>
        <a:hlink>
          <a:srgbClr val="FFD1B7"/>
        </a:hlink>
        <a:folHlink>
          <a:srgbClr val="7779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5444</TotalTime>
  <Words>918</Words>
  <Application>Microsoft Office PowerPoint</Application>
  <PresentationFormat>On-screen Show (4:3)</PresentationFormat>
  <Paragraphs>205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HS 2020 Presentation Template</vt:lpstr>
      <vt:lpstr>   The Lubombo Child Friendly Court: A Pilot of Social Work Systems Strengthening  in Swaziland  NSWM Conference Washington, DC </vt:lpstr>
      <vt:lpstr>Swaziland</vt:lpstr>
      <vt:lpstr>OVC Situation in Swaziland</vt:lpstr>
      <vt:lpstr> Health Finance and Governance Project</vt:lpstr>
      <vt:lpstr>Distribution of Child Abuse Cases by Region, Swaziland, 2014</vt:lpstr>
      <vt:lpstr>Lubombo SW Strengthening Pilot</vt:lpstr>
      <vt:lpstr>Rationale for Selecting Lubombo</vt:lpstr>
      <vt:lpstr>Importance of Child-friendly Courts</vt:lpstr>
      <vt:lpstr>Redesigning the Child-friendly Court</vt:lpstr>
      <vt:lpstr>Child Friendly Court Design</vt:lpstr>
      <vt:lpstr>Mobile Structure for Children</vt:lpstr>
      <vt:lpstr>Camera Link to Children’s Room</vt:lpstr>
      <vt:lpstr>Capacity Building for CFC</vt:lpstr>
      <vt:lpstr>Accomplishments</vt:lpstr>
      <vt:lpstr>Implications on SW Practice</vt:lpstr>
      <vt:lpstr>Implications On SW Management </vt:lpstr>
      <vt:lpstr>Stakeholder Feedback</vt:lpstr>
      <vt:lpstr>PowerPoint Presentation</vt:lpstr>
    </vt:vector>
  </TitlesOfParts>
  <Company>Abt Associates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MC De Valdenebro;Kelley Ambrose</dc:creator>
  <cp:lastModifiedBy>Sarah Dominis</cp:lastModifiedBy>
  <cp:revision>307</cp:revision>
  <cp:lastPrinted>2015-05-20T14:45:29Z</cp:lastPrinted>
  <dcterms:created xsi:type="dcterms:W3CDTF">2011-02-14T16:10:04Z</dcterms:created>
  <dcterms:modified xsi:type="dcterms:W3CDTF">2015-06-02T18:06:58Z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344945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D5.0.2</vt:lpwstr>
  </property>
</Properties>
</file>